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Default Extension="wav" ContentType="audio/wav"/>
  <Override PartName="/ppt/presentation.xml" ContentType="application/vnd.openxmlformats-officedocument.presentationml.presentation.main+xml"/>
  <Override PartName="/ppt/slides/slide16.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21.xml" ContentType="application/vnd.openxmlformats-officedocument.presentationml.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256" r:id="rId2"/>
    <p:sldId id="283" r:id="rId3"/>
    <p:sldId id="257" r:id="rId4"/>
    <p:sldId id="258" r:id="rId5"/>
    <p:sldId id="271" r:id="rId6"/>
    <p:sldId id="259" r:id="rId7"/>
    <p:sldId id="272" r:id="rId8"/>
    <p:sldId id="273" r:id="rId9"/>
    <p:sldId id="274" r:id="rId10"/>
    <p:sldId id="276" r:id="rId11"/>
    <p:sldId id="275" r:id="rId12"/>
    <p:sldId id="260" r:id="rId13"/>
    <p:sldId id="281" r:id="rId14"/>
    <p:sldId id="263" r:id="rId15"/>
    <p:sldId id="278" r:id="rId16"/>
    <p:sldId id="284" r:id="rId17"/>
    <p:sldId id="285" r:id="rId18"/>
    <p:sldId id="264" r:id="rId19"/>
    <p:sldId id="265" r:id="rId20"/>
    <p:sldId id="267" r:id="rId21"/>
    <p:sldId id="270" r:id="rId22"/>
    <p:sldId id="279" r:id="rId23"/>
    <p:sldId id="280" r:id="rId24"/>
    <p:sldId id="268" r:id="rId25"/>
    <p:sldId id="282" r:id="rId26"/>
  </p:sldIdLst>
  <p:sldSz cx="12190413"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3F9A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7439" autoAdjust="0"/>
  </p:normalViewPr>
  <p:slideViewPr>
    <p:cSldViewPr>
      <p:cViewPr varScale="1">
        <p:scale>
          <a:sx n="42" d="100"/>
          <a:sy n="42" d="100"/>
        </p:scale>
        <p:origin x="-1504" y="-7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3EC734-99D5-4430-BE21-97A8E1EFCDD8}" type="datetimeFigureOut">
              <a:rPr lang="en-GB" smtClean="0"/>
              <a:pPr/>
              <a:t>03/05/2022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5E406D-65B9-45A8-8F80-EBC4D2B52381}"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0AF45-744C-43ED-96C6-C9DDE76ADB9C}" type="datetimeFigureOut">
              <a:rPr lang="en-GB" smtClean="0"/>
              <a:pPr/>
              <a:t>03/05/2022</a:t>
            </a:fld>
            <a:endParaRPr lang="en-GB"/>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1DB631-DECB-4E96-AFE7-996793DBFA60}"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Hello. </a:t>
            </a:r>
            <a:endParaRPr lang="en-GB" baseline="0" dirty="0" smtClean="0"/>
          </a:p>
          <a:p>
            <a:endParaRPr lang="en-GB" baseline="0" dirty="0" smtClean="0"/>
          </a:p>
          <a:p>
            <a:r>
              <a:rPr lang="en-GB" baseline="0" dirty="0" smtClean="0"/>
              <a:t>This presentation tells you about the Lothian Strategic Development Framework. </a:t>
            </a:r>
          </a:p>
          <a:p>
            <a:endParaRPr lang="en-GB" baseline="0" dirty="0" smtClean="0"/>
          </a:p>
          <a:p>
            <a:r>
              <a:rPr lang="en-GB" baseline="0" dirty="0" smtClean="0"/>
              <a:t>The Framework sets out our system view of the future for health and care services in Lothian, in light of the challenges we face including those brought about by the Covid-19 pandemic. </a:t>
            </a:r>
          </a:p>
          <a:p>
            <a:endParaRPr lang="en-GB" baseline="0" dirty="0" smtClean="0"/>
          </a:p>
          <a:p>
            <a:r>
              <a:rPr lang="en-GB" baseline="0" dirty="0" smtClean="0"/>
              <a:t>We are keen to hear what you think about our ideas for the future, and I will tell you how you can share your thoughts with us at the end of this presentation.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0" dirty="0" smtClean="0">
                <a:solidFill>
                  <a:srgbClr val="FF0000"/>
                </a:solidFill>
              </a:rPr>
              <a:t>After the second world war, life expectancy</a:t>
            </a:r>
            <a:r>
              <a:rPr lang="en-GB" sz="1200" i="0" baseline="0" dirty="0" smtClean="0">
                <a:solidFill>
                  <a:srgbClr val="FF0000"/>
                </a:solidFill>
              </a:rPr>
              <a:t> in Scotland grew year-on-year until around 2013. Since then, we’ve seen a small downturn in life expectancy, or a “levelling off”.</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0" baseline="0" dirty="0" smtClean="0">
                <a:solidFill>
                  <a:srgbClr val="FF0000"/>
                </a:solidFill>
              </a:rPr>
              <a:t>In general, this means that you are likely to live longer now than you were in the past. </a:t>
            </a:r>
            <a:r>
              <a:rPr lang="en-GB" sz="1200" dirty="0" smtClean="0">
                <a:solidFill>
                  <a:schemeClr val="tx1"/>
                </a:solidFill>
              </a:rPr>
              <a:t>This is a testament to improvements in general population health and innovation in medicine and healthcare – but this has also created increased demand for health</a:t>
            </a:r>
            <a:r>
              <a:rPr lang="en-GB" sz="1200" baseline="0" dirty="0" smtClean="0">
                <a:solidFill>
                  <a:schemeClr val="tx1"/>
                </a:solidFill>
              </a:rPr>
              <a:t> and care</a:t>
            </a:r>
            <a:r>
              <a:rPr lang="en-GB" sz="1200" dirty="0" smtClean="0">
                <a:solidFill>
                  <a:schemeClr val="tx1"/>
                </a:solidFill>
              </a:rPr>
              <a:t> services, as people are likely to need them more in their later years.</a:t>
            </a:r>
          </a:p>
          <a:p>
            <a:endParaRPr lang="en-GB" dirty="0" smtClean="0"/>
          </a:p>
          <a:p>
            <a:r>
              <a:rPr lang="en-GB" baseline="0" dirty="0" smtClean="0"/>
              <a:t>On top of longer life expectancy, the population of Lothian and other areas, mostly around the Central Belt, is growing. This means that we need to use our resources carefully to meet the needs of our population.</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Within our workforce, there are a number of areas where workforce supply does not meet demand. </a:t>
            </a:r>
          </a:p>
          <a:p>
            <a:endParaRPr lang="en-GB" dirty="0" smtClean="0"/>
          </a:p>
          <a:p>
            <a:r>
              <a:rPr lang="en-GB" dirty="0" smtClean="0"/>
              <a:t>For</a:t>
            </a:r>
            <a:r>
              <a:rPr lang="en-GB" baseline="0" dirty="0" smtClean="0"/>
              <a:t> example, there may be more people retiring from a staff group than are in training. </a:t>
            </a:r>
          </a:p>
          <a:p>
            <a:endParaRPr lang="en-GB" baseline="0" dirty="0" smtClean="0"/>
          </a:p>
          <a:p>
            <a:r>
              <a:rPr lang="en-GB" baseline="0" dirty="0" smtClean="0"/>
              <a:t>We cannot simply train more clinicians, as there are not enough young people in  the population for us to train the volume of people we would need to continue to work in the same way. This means that we will need to change our models of care, to make the best use of the resources we have available.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rPr>
              <a:t>While we cannot be certain what the future holds, we have made some broad assumptions about what the next five years might look like</a:t>
            </a:r>
          </a:p>
          <a:p>
            <a:endParaRPr lang="en-GB" dirty="0" smtClean="0"/>
          </a:p>
          <a:p>
            <a:r>
              <a:rPr lang="en-GB" dirty="0" smtClean="0"/>
              <a:t>In particular we need to:</a:t>
            </a:r>
          </a:p>
          <a:p>
            <a:endParaRPr lang="en-GB" dirty="0" smtClean="0"/>
          </a:p>
          <a:p>
            <a:r>
              <a:rPr lang="en-GB" dirty="0" smtClean="0"/>
              <a:t>Accept</a:t>
            </a:r>
            <a:r>
              <a:rPr lang="en-GB" baseline="0" dirty="0" smtClean="0"/>
              <a:t> that there will be significant financial constraints, and that we may need to make difficult choices about how best to use available funding</a:t>
            </a:r>
          </a:p>
          <a:p>
            <a:r>
              <a:rPr lang="en-GB" baseline="0" dirty="0" smtClean="0"/>
              <a:t>Acknowledge that we will start with large waiting lists, and will need to prioritise to ensure that those with the greatest need receive treatment first</a:t>
            </a:r>
          </a:p>
          <a:p>
            <a:r>
              <a:rPr lang="en-GB" baseline="0" dirty="0" smtClean="0"/>
              <a:t>Think carefully about workforce availability when we plan future models of care</a:t>
            </a:r>
          </a:p>
          <a:p>
            <a:r>
              <a:rPr lang="en-GB" baseline="0" dirty="0" smtClean="0"/>
              <a:t>Accept that the pandemic will continue to change our models of care, and that we need to be prepared for that</a:t>
            </a:r>
          </a:p>
          <a:p>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rPr>
              <a:t>We have agreed a set of Principles for the future, that we want to apply across the system, and when we design new services and models of care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rPr>
              <a:t>In future, we want any facility</a:t>
            </a:r>
            <a:r>
              <a:rPr lang="en-GB" sz="1200" baseline="0" dirty="0" smtClean="0">
                <a:solidFill>
                  <a:schemeClr val="tx1"/>
                </a:solidFill>
              </a:rPr>
              <a:t> that we build to be flexible, so that it can be used for many different purposes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Wherever we can, we will work to reduce the number of times we ask people to come to our buildings and sites to access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We will try to separate emergency and elective activity and maximise single day pathways so that people are not coming to hospital unless they need to, and are not staying in hospital longer than necessary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We will seek to align our work and our facilities with our partners in the public and the third sector to make access simpler and easier for those who use our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We will seek to minimise non-clinical space on our sites, so that we are maximising our available space for clinical care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We will seek to ensure that our actions support the ambition to achieve net-zero carbon emissions</a:t>
            </a:r>
            <a:endParaRPr lang="en-GB" sz="1200" dirty="0" smtClean="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We</a:t>
            </a:r>
            <a:r>
              <a:rPr lang="en-GB" baseline="0" dirty="0" smtClean="0"/>
              <a:t> have agreed a series of fixed points, which</a:t>
            </a:r>
            <a:r>
              <a:rPr lang="en-GB" dirty="0" smtClean="0"/>
              <a:t> we expect to remain</a:t>
            </a:r>
            <a:r>
              <a:rPr lang="en-GB" baseline="0" dirty="0" smtClean="0"/>
              <a:t> consistent over the next five years. </a:t>
            </a:r>
          </a:p>
          <a:p>
            <a:endParaRPr lang="en-GB" baseline="0" dirty="0" smtClean="0"/>
          </a:p>
          <a:p>
            <a:r>
              <a:rPr lang="en-GB" baseline="0" dirty="0" smtClean="0"/>
              <a:t>The most important of these is the citizens home. We will work to support citizens to stay well at home, and to access services at home when we can. </a:t>
            </a:r>
          </a:p>
          <a:p>
            <a:endParaRPr lang="en-GB" baseline="0" dirty="0" smtClean="0"/>
          </a:p>
          <a:p>
            <a:r>
              <a:rPr lang="en-GB" baseline="0" dirty="0" smtClean="0"/>
              <a:t>We intend to retain our four hospital campus sites, in line with the Lothian Hospitals Plan.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We will maintain</a:t>
            </a:r>
            <a:r>
              <a:rPr lang="en-GB" baseline="0" dirty="0" smtClean="0"/>
              <a:t> community inpatient facilities in West Lothian, Midlothian and East Lothian, and will look to maximise what we can provide on these sites.</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intend to take forward a broad range of actions over the coming years. The key highlights include: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Taken together, the work we have done to date builds into a strategic framework where the outcomes we aim to achieve are delivered by our 5-year plans.</a:t>
            </a:r>
            <a:r>
              <a:rPr lang="en-GB" sz="1200" kern="1200" baseline="0" dirty="0" smtClean="0">
                <a:solidFill>
                  <a:schemeClr val="tx1"/>
                </a:solidFill>
                <a:latin typeface="+mn-lt"/>
                <a:ea typeface="+mn-ea"/>
                <a:cs typeface="+mn-cs"/>
              </a:rPr>
              <a:t> These plans are separated into six pillars:</a:t>
            </a:r>
          </a:p>
          <a:p>
            <a:endParaRPr lang="en-GB" sz="1200" kern="1200" baseline="0" dirty="0" smtClean="0">
              <a:solidFill>
                <a:schemeClr val="tx1"/>
              </a:solidFill>
              <a:latin typeface="+mn-lt"/>
              <a:ea typeface="+mn-ea"/>
              <a:cs typeface="+mn-cs"/>
            </a:endParaRPr>
          </a:p>
          <a:p>
            <a:r>
              <a:rPr lang="en-GB" dirty="0" smtClean="0"/>
              <a:t>These</a:t>
            </a:r>
            <a:r>
              <a:rPr lang="en-GB" baseline="0" dirty="0" smtClean="0"/>
              <a:t> individual plans are available to view in the full framework document.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plans within each pillar are sensitive to, and supported by our five parameters.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19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graphic aims to show how the five organisations will work together</a:t>
            </a:r>
            <a:r>
              <a:rPr lang="en-GB" baseline="0" dirty="0" smtClean="0"/>
              <a:t> within our parameters to achieve our intended outcomes. </a:t>
            </a:r>
          </a:p>
          <a:p>
            <a:endParaRPr lang="en-GB" baseline="0" dirty="0" smtClean="0"/>
          </a:p>
          <a:p>
            <a:r>
              <a:rPr lang="en-GB" baseline="0" dirty="0" smtClean="0"/>
              <a:t>You can see some of the main actions we intend to take over the next five years under each “pillar” of the Framework to prevent ill health, support our citizens to stay well and access services when needed within the right facilities. </a:t>
            </a:r>
          </a:p>
          <a:p>
            <a:endParaRPr lang="en-GB" baseline="0" dirty="0" smtClean="0"/>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20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Over the next few minutes, I’ll tell you about</a:t>
            </a:r>
          </a:p>
          <a:p>
            <a:r>
              <a:rPr lang="en-GB" dirty="0" smtClean="0"/>
              <a:t>The</a:t>
            </a:r>
            <a:r>
              <a:rPr lang="en-GB" baseline="0" dirty="0" smtClean="0"/>
              <a:t> Lothian Health &amp; Care System, and our vision for the future</a:t>
            </a:r>
          </a:p>
          <a:p>
            <a:r>
              <a:rPr lang="en-GB" baseline="0" dirty="0" smtClean="0"/>
              <a:t>Where we are now, and the challenges we face</a:t>
            </a:r>
          </a:p>
          <a:p>
            <a:r>
              <a:rPr lang="en-GB" baseline="0" dirty="0" smtClean="0"/>
              <a:t>What we think the future might look like</a:t>
            </a:r>
          </a:p>
          <a:p>
            <a:r>
              <a:rPr lang="en-GB" baseline="0" dirty="0" smtClean="0"/>
              <a:t>What we propose to do over the next five years, including what will stay the same, and what we think will change</a:t>
            </a:r>
          </a:p>
          <a:p>
            <a:r>
              <a:rPr lang="en-GB" baseline="0" dirty="0" smtClean="0"/>
              <a:t>How we are organising our plans in the LSDF</a:t>
            </a:r>
          </a:p>
          <a:p>
            <a:endParaRPr lang="en-GB" baseline="0" dirty="0" smtClean="0"/>
          </a:p>
          <a:p>
            <a:r>
              <a:rPr lang="en-GB" baseline="0" dirty="0" smtClean="0"/>
              <a:t>There’s a lot of information in these slides, so I’ll end with some key messages before sharing how you can tell us what you think.</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To bring this presentation to a close, I’d like to remind you of some key messages. </a:t>
            </a:r>
          </a:p>
          <a:p>
            <a:endParaRPr lang="en-GB"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21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what next? </a:t>
            </a:r>
          </a:p>
          <a:p>
            <a:endParaRPr lang="en-GB" dirty="0" smtClean="0"/>
          </a:p>
          <a:p>
            <a:r>
              <a:rPr lang="en-GB" dirty="0" smtClean="0"/>
              <a:t>We have shared our challenges and our ideas for the future, and we </a:t>
            </a:r>
            <a:r>
              <a:rPr lang="en-GB" baseline="0" dirty="0" smtClean="0"/>
              <a:t>would really like to hear what you think. In particular we would like to ask:</a:t>
            </a:r>
          </a:p>
          <a:p>
            <a:endParaRPr lang="en-GB" baseline="0" dirty="0" smtClean="0"/>
          </a:p>
          <a:p>
            <a:endParaRPr lang="en-GB" baseline="0" dirty="0" smtClean="0"/>
          </a:p>
          <a:p>
            <a:r>
              <a:rPr lang="en-GB" baseline="0" dirty="0" smtClean="0"/>
              <a:t>Do you feel the LSDF addresses the issues that are most important? If not, why not?</a:t>
            </a:r>
          </a:p>
          <a:p>
            <a:endParaRPr lang="en-GB" baseline="0" dirty="0" smtClean="0"/>
          </a:p>
          <a:p>
            <a:r>
              <a:rPr lang="en-GB" baseline="0" dirty="0" smtClean="0"/>
              <a:t>Have we missed anything really significant? If so, what?</a:t>
            </a:r>
          </a:p>
          <a:p>
            <a:endParaRPr lang="en-GB" baseline="0" dirty="0" smtClean="0"/>
          </a:p>
          <a:p>
            <a:r>
              <a:rPr lang="en-GB" baseline="0" dirty="0" smtClean="0"/>
              <a:t>Do any of our proposals worry or concern you? How can we alleviate those concerns?</a:t>
            </a:r>
          </a:p>
          <a:p>
            <a:endParaRPr lang="en-GB" baseline="0" dirty="0" smtClean="0"/>
          </a:p>
          <a:p>
            <a:r>
              <a:rPr lang="en-GB" baseline="0" dirty="0" smtClean="0"/>
              <a:t>Is there anything else you would like to tell us?</a:t>
            </a:r>
          </a:p>
          <a:p>
            <a:endParaRPr lang="en-GB" baseline="0" dirty="0" smtClean="0"/>
          </a:p>
          <a:p>
            <a:r>
              <a:rPr lang="en-GB" baseline="0" dirty="0" smtClean="0"/>
              <a:t>If you would like to read more, including some of the detail of our plans under the five pillars, you can access the full LSDF on our website. </a:t>
            </a:r>
          </a:p>
          <a:p>
            <a:r>
              <a:rPr lang="en-GB" baseline="0" dirty="0" smtClean="0"/>
              <a:t>Please tell us what you think before 31</a:t>
            </a:r>
            <a:r>
              <a:rPr lang="en-GB" baseline="30000" dirty="0" smtClean="0"/>
              <a:t>st</a:t>
            </a:r>
            <a:r>
              <a:rPr lang="en-GB" baseline="0" dirty="0" smtClean="0"/>
              <a:t> May 2022, if you can.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24</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To</a:t>
            </a:r>
            <a:r>
              <a:rPr lang="en-GB" baseline="0" dirty="0" smtClean="0"/>
              <a:t> tell us what you think about the LSDF, please email us:</a:t>
            </a:r>
          </a:p>
          <a:p>
            <a:endParaRPr lang="en-GB" baseline="0" dirty="0" smtClean="0"/>
          </a:p>
          <a:p>
            <a:r>
              <a:rPr lang="en-GB" baseline="0" dirty="0" smtClean="0"/>
              <a:t>We see this as the start of a conversation, and will seek to continue a dialogue with our communities, as we continue to develop our plans over the coming years. </a:t>
            </a:r>
          </a:p>
          <a:p>
            <a:endParaRPr lang="en-GB" baseline="0" dirty="0" smtClean="0"/>
          </a:p>
          <a:p>
            <a:r>
              <a:rPr lang="en-GB" baseline="0" dirty="0" smtClean="0"/>
              <a:t>If you are interested in helping us to design services for the future, you can join our Get Involved network:</a:t>
            </a:r>
          </a:p>
          <a:p>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25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The Lothian Health and Care System is made up of five organisations: Four “Integration Joint Boards” and NHS Lothian. </a:t>
            </a:r>
          </a:p>
          <a:p>
            <a:endParaRPr lang="en-GB" dirty="0" smtClean="0"/>
          </a:p>
          <a:p>
            <a:r>
              <a:rPr lang="en-GB" dirty="0" smtClean="0"/>
              <a:t>These organisations</a:t>
            </a:r>
            <a:r>
              <a:rPr lang="en-GB" baseline="0" dirty="0" smtClean="0"/>
              <a:t> are responsible for planning and delivering health and care services in Lothian, to meet the needs of their communities. In some areas, the five organisations want to work together to plan high quality services that make the best use of our shared resources, and to ensure services are joined up across the </a:t>
            </a:r>
            <a:r>
              <a:rPr lang="en-GB" baseline="0" dirty="0" err="1" smtClean="0"/>
              <a:t>Lothians</a:t>
            </a:r>
            <a:r>
              <a:rPr lang="en-GB" baseline="0" dirty="0" smtClean="0"/>
              <a:t> for the people who use them.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Together,</a:t>
            </a:r>
            <a:r>
              <a:rPr lang="en-GB" baseline="0" dirty="0" smtClean="0"/>
              <a:t> the organisations that make up the Lothian Health &amp; Care System want to ensure that:</a:t>
            </a:r>
          </a:p>
          <a:p>
            <a:endParaRPr lang="en-GB" baseline="0" dirty="0" smtClean="0"/>
          </a:p>
          <a:p>
            <a:pPr>
              <a:buFont typeface="Arial" pitchFamily="34" charset="0"/>
              <a:buChar char="•"/>
            </a:pPr>
            <a:r>
              <a:rPr lang="en-GB" baseline="0" dirty="0" smtClean="0"/>
              <a:t>Citizens can lead longer, healthier lives, with better outcomes from the care &amp; treatment we provide</a:t>
            </a:r>
          </a:p>
          <a:p>
            <a:pPr>
              <a:buFont typeface="Arial" pitchFamily="34" charset="0"/>
              <a:buChar char="•"/>
            </a:pPr>
            <a:r>
              <a:rPr lang="en-GB" baseline="0" dirty="0" smtClean="0"/>
              <a:t>We connect health and social care services seamlessly, wrapping around the citizen in their home</a:t>
            </a:r>
          </a:p>
          <a:p>
            <a:pPr>
              <a:buFont typeface="Arial" pitchFamily="34" charset="0"/>
              <a:buChar char="•"/>
            </a:pPr>
            <a:r>
              <a:rPr lang="en-GB" baseline="0" dirty="0" smtClean="0"/>
              <a:t>We improve performance across our system, with better experiences for citizens, and those who work for and with us</a:t>
            </a:r>
          </a:p>
          <a:p>
            <a:pPr>
              <a:buFont typeface="Arial"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2E1DB631-DECB-4E96-AFE7-996793DBFA60}"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LSDF describes what we are trying to achieve, our current situation, the changes we face and the direction of travel we propose to take. It also sets out what we want to happen across the system over the next five years to help us to achieve our vision.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I’ll come back to this picture later in the presentation. </a:t>
            </a:r>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2E1DB631-DECB-4E96-AFE7-996793DBFA60}"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To start with, I’d like to talk</a:t>
            </a:r>
            <a:r>
              <a:rPr lang="en-GB" baseline="0" dirty="0" smtClean="0"/>
              <a:t> about where we are now.</a:t>
            </a:r>
            <a:endParaRPr lang="en-GB" dirty="0" smtClean="0"/>
          </a:p>
          <a:p>
            <a:endParaRPr lang="en-GB" dirty="0" smtClean="0"/>
          </a:p>
          <a:p>
            <a:r>
              <a:rPr lang="en-GB" dirty="0" smtClean="0"/>
              <a:t>The Covid-19 pandemic has had a significant</a:t>
            </a:r>
            <a:r>
              <a:rPr lang="en-GB" baseline="0" dirty="0" smtClean="0"/>
              <a:t> impact on health and care services. </a:t>
            </a:r>
          </a:p>
          <a:p>
            <a:endParaRPr lang="en-GB" baseline="0" dirty="0" smtClean="0"/>
          </a:p>
          <a:p>
            <a:r>
              <a:rPr lang="en-GB" baseline="0" dirty="0" smtClean="0"/>
              <a:t>Our performance against key targets has declined</a:t>
            </a:r>
          </a:p>
          <a:p>
            <a:endParaRPr lang="en-GB" baseline="0" dirty="0" smtClean="0"/>
          </a:p>
          <a:p>
            <a:r>
              <a:rPr lang="en-GB" baseline="0" dirty="0" smtClean="0"/>
              <a:t>We have rapidly expanded different ways to access services including using video calling and the phone. </a:t>
            </a:r>
          </a:p>
          <a:p>
            <a:endParaRPr lang="en-GB" baseline="0" dirty="0" smtClean="0"/>
          </a:p>
          <a:p>
            <a:r>
              <a:rPr lang="en-GB" baseline="0" dirty="0" smtClean="0"/>
              <a:t>Our staff have been incredible. Many have worked long hours, in difficult circumstances and in different areas to help us manage </a:t>
            </a:r>
            <a:r>
              <a:rPr lang="en-GB" baseline="0" dirty="0" err="1" smtClean="0"/>
              <a:t>Covid</a:t>
            </a:r>
            <a:r>
              <a:rPr lang="en-GB" baseline="0" dirty="0" smtClean="0"/>
              <a:t>. It has been challenging and stressful, and many staff are exhausted. </a:t>
            </a:r>
          </a:p>
          <a:p>
            <a:endParaRPr lang="en-GB" baseline="0" dirty="0" smtClean="0"/>
          </a:p>
          <a:p>
            <a:r>
              <a:rPr lang="en-GB" baseline="0" dirty="0" smtClean="0"/>
              <a:t>We’ve seen a growth in inequalities, as people from our most deprived communities have been more likely to fall ill with and die as a result of Covid-19. We have also seen unemployment and universal credit claims rise. One in four children are living in poverty. </a:t>
            </a:r>
          </a:p>
          <a:p>
            <a:endParaRPr lang="en-GB" baseline="0" dirty="0" smtClean="0"/>
          </a:p>
          <a:p>
            <a:r>
              <a:rPr lang="en-GB" baseline="0" dirty="0" smtClean="0"/>
              <a:t>And as the pandemic situation continues to change with the rise of new variants, we cannot be exactly sure of what the future might look like in terms of the number of people who are unwell with </a:t>
            </a:r>
            <a:r>
              <a:rPr lang="en-GB" baseline="0" dirty="0" err="1" smtClean="0"/>
              <a:t>Covid</a:t>
            </a:r>
            <a:r>
              <a:rPr lang="en-GB" baseline="0" dirty="0" smtClean="0"/>
              <a:t>, and need to be looked after within our services.</a:t>
            </a:r>
          </a:p>
          <a:p>
            <a:endParaRPr lang="en-GB" baseline="0" dirty="0" smtClean="0"/>
          </a:p>
          <a:p>
            <a:r>
              <a:rPr lang="en-GB" baseline="0" dirty="0" smtClean="0"/>
              <a:t>I’d like to talk about some of these things in a bit more detail.</a:t>
            </a:r>
          </a:p>
          <a:p>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This chart shows planned inpatient admissions to hospital from March 2018 to December 2021. </a:t>
            </a:r>
          </a:p>
          <a:p>
            <a:endParaRPr lang="en-GB" dirty="0" smtClean="0"/>
          </a:p>
          <a:p>
            <a:r>
              <a:rPr lang="en-GB" dirty="0" smtClean="0"/>
              <a:t>We haven’t been able to bring as many people into our hospitals for scheduled treatment</a:t>
            </a:r>
            <a:r>
              <a:rPr lang="en-GB" baseline="0" dirty="0" smtClean="0"/>
              <a:t> since the start of the pandemic. This is because we need to make sure we have space to care for people with </a:t>
            </a:r>
            <a:r>
              <a:rPr lang="en-GB" baseline="0" dirty="0" err="1" smtClean="0"/>
              <a:t>Covid</a:t>
            </a:r>
            <a:r>
              <a:rPr lang="en-GB" baseline="0" dirty="0" smtClean="0"/>
              <a:t> within our hospital wards and critical care units, and the space to keep everyone safe through social distancing. We have continued to maintain social distancing in many areas to protect the vulnerable people who need to access our services. </a:t>
            </a:r>
          </a:p>
          <a:p>
            <a:endParaRPr lang="en-GB" baseline="0" dirty="0" smtClean="0"/>
          </a:p>
          <a:p>
            <a:r>
              <a:rPr lang="en-GB" baseline="0" dirty="0" smtClean="0"/>
              <a:t>This means that some people are waiting longer to come into hospital for treatment, and we have been working to make sure that those with the greatest need receive treatment first.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number of people who are unable to leave hospital when they no longer need hospital care has been increasing. This chart shows the number of delays each week in Edinburgh since October 2021. These delays can happen when the care people need at home or in their community is not available, or is in short supply. We are working together as a system to tackle this challenge. </a:t>
            </a:r>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rPr>
              <a:t>The  impacts of the Covid-19 pandemic have added to the challenges we were already facing as a health and care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rPr>
              <a:t>The</a:t>
            </a:r>
            <a:r>
              <a:rPr lang="en-GB" sz="1200" baseline="0" dirty="0" smtClean="0">
                <a:solidFill>
                  <a:schemeClr val="tx1"/>
                </a:solidFill>
              </a:rPr>
              <a:t> population of Lothian is growing and has been ageing. This has created increasing demand for health and care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We need to look after our buildings and equipment, to make sure they are fit for purpose, and suitable to deliver effective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Technologies to support healthcare are advancing rapidly, and we need to invest in these technologies to support people to manage their own health and access services in a convenient, efficient and effective way when needed.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The affects of Climate change mean that we need to act to address the climate emergency. We want to be a lead organisation in sustainable healthcare by taking action to minimise our environmental impact and protect the natural environment.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Finally, our resources are limited and under pressure. This includes money but also includes our resources in terms of people working within the system.</a:t>
            </a:r>
            <a:endParaRPr lang="en-GB" sz="1200" dirty="0" smtClean="0">
              <a:solidFill>
                <a:schemeClr val="tx1"/>
              </a:solidFill>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2E1DB631-DECB-4E96-AFE7-996793DBFA60}"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30"/>
            <a:ext cx="10361851"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564"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3DB0886-E4BB-4732-97D5-AB400983F74F}" type="datetime1">
              <a:rPr lang="en-GB" smtClean="0"/>
              <a:pPr/>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2199166-8DDA-4996-9308-AA2AD3A7F121}" type="datetime1">
              <a:rPr lang="en-GB" smtClean="0"/>
              <a:pPr/>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1" y="274643"/>
            <a:ext cx="2742843"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524" y="274643"/>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898672-EFA1-49D6-BABE-01BD97A2090E}" type="datetime1">
              <a:rPr lang="en-GB" smtClean="0"/>
              <a:pPr/>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3DE5D29-D710-44C4-A0B7-28C2A107D3DA}" type="datetime1">
              <a:rPr lang="en-GB" smtClean="0"/>
              <a:pPr/>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5"/>
            <a:ext cx="10361851"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DA5B91-9476-4CC1-B301-146D298E2A3B}" type="datetime1">
              <a:rPr lang="en-GB" smtClean="0"/>
              <a:pPr/>
              <a:t>03/05/2022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524" y="1600205"/>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6795" y="1600205"/>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54BBB4-C3BE-4B35-BB7E-D776C762E1AB}" type="datetime1">
              <a:rPr lang="en-GB" smtClean="0"/>
              <a:pPr/>
              <a:t>03/05/2022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523"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3"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9983C13-23FC-4E7C-A09D-19B0F9B34EB5}" type="datetime1">
              <a:rPr lang="en-GB" smtClean="0"/>
              <a:pPr/>
              <a:t>03/05/2022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E7027A-4F9E-40F0-9605-225986A47E16}" type="datetime1">
              <a:rPr lang="en-GB" smtClean="0"/>
              <a:pPr/>
              <a:t>03/05/2022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C24E78-42E9-4545-A243-548FDBBDE4FB}" type="datetime1">
              <a:rPr lang="en-GB" smtClean="0"/>
              <a:pPr/>
              <a:t>03/05/2022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115" y="273055"/>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521"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6793DA-9180-46FB-90E8-3EAB12CBBF34}" type="datetime1">
              <a:rPr lang="en-GB" smtClean="0"/>
              <a:pPr/>
              <a:t>03/05/2022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B0E42-8023-4CE6-9630-376D516EFB47}" type="datetime1">
              <a:rPr lang="en-GB" smtClean="0"/>
              <a:pPr/>
              <a:t>03/05/2022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D99F46-8C9F-457F-8DD3-F2B418A0567D}"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3" y="274638"/>
            <a:ext cx="10971372"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523" y="1600205"/>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523" y="6356355"/>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6B189-11E6-4833-BC11-DE886C09B1F0}" type="datetime1">
              <a:rPr lang="en-GB" smtClean="0"/>
              <a:pPr/>
              <a:t>03/05/2022</a:t>
            </a:fld>
            <a:endParaRPr lang="en-GB"/>
          </a:p>
        </p:txBody>
      </p:sp>
      <p:sp>
        <p:nvSpPr>
          <p:cNvPr id="5" name="Footer Placeholder 4"/>
          <p:cNvSpPr>
            <a:spLocks noGrp="1"/>
          </p:cNvSpPr>
          <p:nvPr>
            <p:ph type="ftr" sz="quarter" idx="3"/>
          </p:nvPr>
        </p:nvSpPr>
        <p:spPr>
          <a:xfrm>
            <a:off x="4165060" y="6356355"/>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6463" y="6356355"/>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D99F46-8C9F-457F-8DD3-F2B418A0567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0.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audio" Target="../media/audio10.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audio" Target="../media/audio11.wav"/><Relationship Id="rId6" Type="http://schemas.openxmlformats.org/officeDocument/2006/relationships/hyperlink" Target="https://www.ons.gov.uk/peoplepopulationandcommunity/populationandmigration/populationprojections/articles/being18in2018/2018-09-13" TargetMode="External"/><Relationship Id="rId5" Type="http://schemas.openxmlformats.org/officeDocument/2006/relationships/image" Target="../media/image1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12.wav"/><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audio" Target="../media/audio13.wav"/><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audio" Target="../media/audio18.wav"/><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audio" Target="../media/audio19.wav"/><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20.wav"/><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audio" Target="../media/audio24.wav"/><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2.xml"/><Relationship Id="rId7" Type="http://schemas.openxmlformats.org/officeDocument/2006/relationships/hyperlink" Target="mailto:getinvolved@nhslothian.scot.nhs.uk" TargetMode="External"/><Relationship Id="rId2" Type="http://schemas.openxmlformats.org/officeDocument/2006/relationships/slideLayout" Target="../slideLayouts/slideLayout7.xml"/><Relationship Id="rId1" Type="http://schemas.openxmlformats.org/officeDocument/2006/relationships/audio" Target="../media/audio25.wav"/><Relationship Id="rId6" Type="http://schemas.openxmlformats.org/officeDocument/2006/relationships/hyperlink" Target="mailto:loth.lsdf@nhslothian.scot.nhs.uk" TargetMode="External"/><Relationship Id="rId5" Type="http://schemas.openxmlformats.org/officeDocument/2006/relationships/hyperlink" Target="https://org.nhslothian.scot/Strategies/LSDF/Pages/default.aspx"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audio" Target="../media/audio3.wav"/><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audio" Target="../media/audio4.wav"/><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audio" Target="../media/audio5.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audio" Target="../media/audio6.wav"/><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media/audio7.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audio" Target="../media/audio8.wav"/><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audio" Target="../media/audio9.wav"/><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t="40104"/>
          <a:stretch>
            <a:fillRect/>
          </a:stretch>
        </p:blipFill>
        <p:spPr bwMode="auto">
          <a:xfrm>
            <a:off x="262558" y="1268760"/>
            <a:ext cx="7713658" cy="5400600"/>
          </a:xfrm>
          <a:prstGeom prst="rect">
            <a:avLst/>
          </a:prstGeom>
          <a:noFill/>
          <a:ln w="9525">
            <a:noFill/>
            <a:miter lim="800000"/>
            <a:headEnd/>
            <a:tailEnd/>
          </a:ln>
        </p:spPr>
      </p:pic>
      <p:sp>
        <p:nvSpPr>
          <p:cNvPr id="2" name="Title 1"/>
          <p:cNvSpPr>
            <a:spLocks noGrp="1"/>
          </p:cNvSpPr>
          <p:nvPr>
            <p:ph type="ctrTitle"/>
          </p:nvPr>
        </p:nvSpPr>
        <p:spPr>
          <a:xfrm>
            <a:off x="5807175" y="116632"/>
            <a:ext cx="6408711" cy="2016224"/>
          </a:xfrm>
        </p:spPr>
        <p:txBody>
          <a:bodyPr>
            <a:normAutofit/>
          </a:bodyPr>
          <a:lstStyle/>
          <a:p>
            <a:r>
              <a:rPr lang="en-GB" b="1" dirty="0" smtClean="0"/>
              <a:t>Lothian Strategic Development Framework</a:t>
            </a:r>
            <a:br>
              <a:rPr lang="en-GB" b="1" dirty="0" smtClean="0"/>
            </a:br>
            <a:r>
              <a:rPr lang="en-GB" sz="2800" b="1" dirty="0" smtClean="0"/>
              <a:t>April 2022</a:t>
            </a:r>
            <a:endParaRPr lang="en-GB" sz="2800" b="1" dirty="0"/>
          </a:p>
        </p:txBody>
      </p:sp>
      <p:pic>
        <p:nvPicPr>
          <p:cNvPr id="7" name="~PP1071.WAV">
            <a:hlinkClick r:id="" action="ppaction://media"/>
          </p:cNvPr>
          <p:cNvPicPr>
            <a:picLocks noRot="1" noChangeAspect="1"/>
          </p:cNvPicPr>
          <p:nvPr>
            <a:wavAudioFile r:embed="rId1" name="~PP1071.WAV"/>
          </p:nvPr>
        </p:nvPicPr>
        <p:blipFill>
          <a:blip r:embed="rId6" cstate="print"/>
          <a:stretch>
            <a:fillRect/>
          </a:stretch>
        </p:blipFill>
        <p:spPr>
          <a:xfrm>
            <a:off x="11771313" y="6438900"/>
            <a:ext cx="203200" cy="203200"/>
          </a:xfrm>
          <a:prstGeom prst="rect">
            <a:avLst/>
          </a:prstGeom>
        </p:spPr>
      </p:pic>
    </p:spTree>
  </p:cSld>
  <p:clrMapOvr>
    <a:masterClrMapping/>
  </p:clrMapOvr>
  <p:transition advTm="25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13" name="Rounded Rectangle 12"/>
          <p:cNvSpPr/>
          <p:nvPr/>
        </p:nvSpPr>
        <p:spPr>
          <a:xfrm>
            <a:off x="6167214" y="1268760"/>
            <a:ext cx="5904656" cy="41044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dirty="0" smtClean="0"/>
              <a:t>Population Change</a:t>
            </a:r>
            <a:endParaRPr lang="en-GB" b="1" dirty="0"/>
          </a:p>
        </p:txBody>
      </p:sp>
      <p:sp>
        <p:nvSpPr>
          <p:cNvPr id="4" name="Rectangle 3"/>
          <p:cNvSpPr/>
          <p:nvPr/>
        </p:nvSpPr>
        <p:spPr>
          <a:xfrm>
            <a:off x="694606" y="5237192"/>
            <a:ext cx="10801200" cy="150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Lothian’s population is growing, &amp; in general people are living longer than they would have one hundred years ago. This means that demand for health services is increasing. We need to use resources carefully to met the needs of our population. </a:t>
            </a:r>
          </a:p>
        </p:txBody>
      </p:sp>
      <p:sp>
        <p:nvSpPr>
          <p:cNvPr id="5" name="Slide Number Placeholder 4"/>
          <p:cNvSpPr>
            <a:spLocks noGrp="1"/>
          </p:cNvSpPr>
          <p:nvPr>
            <p:ph type="sldNum" sz="quarter" idx="12"/>
          </p:nvPr>
        </p:nvSpPr>
        <p:spPr/>
        <p:txBody>
          <a:bodyPr/>
          <a:lstStyle/>
          <a:p>
            <a:fld id="{5AD99F46-8C9F-457F-8DD3-F2B418A0567D}" type="slidenum">
              <a:rPr lang="en-GB" smtClean="0"/>
              <a:pPr/>
              <a:t>10</a:t>
            </a:fld>
            <a:endParaRPr lang="en-GB"/>
          </a:p>
        </p:txBody>
      </p:sp>
      <p:pic>
        <p:nvPicPr>
          <p:cNvPr id="1026" name="Picture 2"/>
          <p:cNvPicPr>
            <a:picLocks noChangeAspect="1" noChangeArrowheads="1"/>
          </p:cNvPicPr>
          <p:nvPr/>
        </p:nvPicPr>
        <p:blipFill>
          <a:blip r:embed="rId5" cstate="print"/>
          <a:srcRect/>
          <a:stretch>
            <a:fillRect/>
          </a:stretch>
        </p:blipFill>
        <p:spPr bwMode="auto">
          <a:xfrm>
            <a:off x="334566" y="1412776"/>
            <a:ext cx="5451855" cy="3316001"/>
          </a:xfrm>
          <a:prstGeom prst="rect">
            <a:avLst/>
          </a:prstGeom>
          <a:noFill/>
          <a:ln w="9525">
            <a:noFill/>
            <a:miter lim="800000"/>
            <a:headEnd/>
            <a:tailEnd/>
          </a:ln>
          <a:effectLst/>
        </p:spPr>
      </p:pic>
      <p:sp>
        <p:nvSpPr>
          <p:cNvPr id="7" name="TextBox 6"/>
          <p:cNvSpPr txBox="1"/>
          <p:nvPr/>
        </p:nvSpPr>
        <p:spPr>
          <a:xfrm>
            <a:off x="262558" y="4787860"/>
            <a:ext cx="5688632" cy="369332"/>
          </a:xfrm>
          <a:prstGeom prst="rect">
            <a:avLst/>
          </a:prstGeom>
          <a:noFill/>
        </p:spPr>
        <p:txBody>
          <a:bodyPr wrap="square" rtlCol="0">
            <a:spAutoFit/>
          </a:bodyPr>
          <a:lstStyle/>
          <a:p>
            <a:r>
              <a:rPr lang="en-GB" dirty="0" smtClean="0"/>
              <a:t>Life Expectancy in Scotland, 2018-2020, nrsscotland.gov.uk </a:t>
            </a:r>
            <a:endParaRPr lang="en-GB" dirty="0"/>
          </a:p>
        </p:txBody>
      </p:sp>
      <p:pic>
        <p:nvPicPr>
          <p:cNvPr id="8" name="Picture 2"/>
          <p:cNvPicPr>
            <a:picLocks noChangeAspect="1" noChangeArrowheads="1"/>
          </p:cNvPicPr>
          <p:nvPr/>
        </p:nvPicPr>
        <p:blipFill>
          <a:blip r:embed="rId6" cstate="print"/>
          <a:srcRect/>
          <a:stretch>
            <a:fillRect/>
          </a:stretch>
        </p:blipFill>
        <p:spPr bwMode="auto">
          <a:xfrm>
            <a:off x="7679382" y="1340768"/>
            <a:ext cx="4093669" cy="3456384"/>
          </a:xfrm>
          <a:prstGeom prst="rect">
            <a:avLst/>
          </a:prstGeom>
          <a:noFill/>
          <a:ln w="9525">
            <a:noFill/>
            <a:miter lim="800000"/>
            <a:headEnd/>
            <a:tailEnd/>
          </a:ln>
          <a:effectLst/>
        </p:spPr>
      </p:pic>
      <p:pic>
        <p:nvPicPr>
          <p:cNvPr id="9" name="Picture 3"/>
          <p:cNvPicPr>
            <a:picLocks noChangeAspect="1" noChangeArrowheads="1"/>
          </p:cNvPicPr>
          <p:nvPr/>
        </p:nvPicPr>
        <p:blipFill>
          <a:blip r:embed="rId7" cstate="print"/>
          <a:srcRect/>
          <a:stretch>
            <a:fillRect/>
          </a:stretch>
        </p:blipFill>
        <p:spPr bwMode="auto">
          <a:xfrm>
            <a:off x="6438629" y="3068960"/>
            <a:ext cx="2608905" cy="864096"/>
          </a:xfrm>
          <a:prstGeom prst="rect">
            <a:avLst/>
          </a:prstGeom>
          <a:noFill/>
          <a:ln w="9525">
            <a:noFill/>
            <a:miter lim="800000"/>
            <a:headEnd/>
            <a:tailEnd/>
          </a:ln>
          <a:effectLst/>
        </p:spPr>
      </p:pic>
      <p:sp>
        <p:nvSpPr>
          <p:cNvPr id="10" name="TextBox 9"/>
          <p:cNvSpPr txBox="1"/>
          <p:nvPr/>
        </p:nvSpPr>
        <p:spPr>
          <a:xfrm>
            <a:off x="6383238" y="4787860"/>
            <a:ext cx="5616624" cy="369332"/>
          </a:xfrm>
          <a:prstGeom prst="rect">
            <a:avLst/>
          </a:prstGeom>
          <a:noFill/>
        </p:spPr>
        <p:txBody>
          <a:bodyPr wrap="square" rtlCol="0">
            <a:spAutoFit/>
          </a:bodyPr>
          <a:lstStyle/>
          <a:p>
            <a:r>
              <a:rPr lang="en-GB" dirty="0" smtClean="0"/>
              <a:t>Mid-year population estimate, 2020, nrsscotland.gov.uk </a:t>
            </a:r>
            <a:endParaRPr lang="en-GB" dirty="0"/>
          </a:p>
        </p:txBody>
      </p:sp>
      <p:sp>
        <p:nvSpPr>
          <p:cNvPr id="12" name="Rounded Rectangle 11"/>
          <p:cNvSpPr/>
          <p:nvPr/>
        </p:nvSpPr>
        <p:spPr>
          <a:xfrm>
            <a:off x="118542" y="1268760"/>
            <a:ext cx="5904656" cy="410445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P2737.WAV">
            <a:hlinkClick r:id="" action="ppaction://media"/>
          </p:cNvPr>
          <p:cNvPicPr>
            <a:picLocks noRot="1" noChangeAspect="1"/>
          </p:cNvPicPr>
          <p:nvPr>
            <a:wavAudioFile r:embed="rId1" name="~PP2737.WAV"/>
          </p:nvPr>
        </p:nvPicPr>
        <p:blipFill>
          <a:blip r:embed="rId8" cstate="print"/>
          <a:stretch>
            <a:fillRect/>
          </a:stretch>
        </p:blipFill>
        <p:spPr>
          <a:xfrm>
            <a:off x="11771313" y="6438900"/>
            <a:ext cx="203200" cy="203200"/>
          </a:xfrm>
          <a:prstGeom prst="rect">
            <a:avLst/>
          </a:prstGeom>
        </p:spPr>
      </p:pic>
    </p:spTree>
  </p:cSld>
  <p:clrMapOvr>
    <a:masterClrMapping/>
  </p:clrMapOvr>
  <p:transition advTm="43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9" name="Rounded Rectangle 8"/>
          <p:cNvSpPr/>
          <p:nvPr/>
        </p:nvSpPr>
        <p:spPr>
          <a:xfrm>
            <a:off x="190550" y="1196752"/>
            <a:ext cx="6984776" cy="547260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dirty="0" smtClean="0"/>
              <a:t>Workforce Supply and Demand</a:t>
            </a:r>
            <a:endParaRPr lang="en-GB" b="1" dirty="0"/>
          </a:p>
        </p:txBody>
      </p:sp>
      <p:sp>
        <p:nvSpPr>
          <p:cNvPr id="4" name="Rectangle 3"/>
          <p:cNvSpPr/>
          <p:nvPr/>
        </p:nvSpPr>
        <p:spPr>
          <a:xfrm>
            <a:off x="7343932" y="1700808"/>
            <a:ext cx="451191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Within our workforce, there are a number of areas where workforce supply does not meet demand. </a:t>
            </a:r>
          </a:p>
          <a:p>
            <a:endParaRPr lang="en-GB" sz="2400" dirty="0" smtClean="0">
              <a:solidFill>
                <a:schemeClr val="tx1"/>
              </a:solidFill>
            </a:endParaRPr>
          </a:p>
          <a:p>
            <a:r>
              <a:rPr lang="en-GB" sz="2400" dirty="0" smtClean="0">
                <a:solidFill>
                  <a:schemeClr val="tx1"/>
                </a:solidFill>
              </a:rPr>
              <a:t>We cannot simply train more clinicians, as there are not enough young people in the population</a:t>
            </a:r>
          </a:p>
          <a:p>
            <a:endParaRPr lang="en-GB" sz="2400" dirty="0" smtClean="0">
              <a:solidFill>
                <a:schemeClr val="tx1"/>
              </a:solidFill>
            </a:endParaRPr>
          </a:p>
          <a:p>
            <a:r>
              <a:rPr lang="en-GB" sz="2400" dirty="0" smtClean="0">
                <a:solidFill>
                  <a:schemeClr val="tx1"/>
                </a:solidFill>
              </a:rPr>
              <a:t>This means that we will need to change our models of care, to make the best use of the resources we have available</a:t>
            </a:r>
          </a:p>
        </p:txBody>
      </p:sp>
      <p:pic>
        <p:nvPicPr>
          <p:cNvPr id="6" name="Content Placeholder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8582" y="1564892"/>
            <a:ext cx="6343587" cy="3880332"/>
          </a:xfrm>
          <a:prstGeom prst="rect">
            <a:avLst/>
          </a:prstGeom>
        </p:spPr>
      </p:pic>
      <p:sp>
        <p:nvSpPr>
          <p:cNvPr id="8" name="Rectangle 7"/>
          <p:cNvSpPr/>
          <p:nvPr/>
        </p:nvSpPr>
        <p:spPr>
          <a:xfrm>
            <a:off x="722461" y="5445228"/>
            <a:ext cx="6092825" cy="1200329"/>
          </a:xfrm>
          <a:prstGeom prst="rect">
            <a:avLst/>
          </a:prstGeom>
        </p:spPr>
        <p:txBody>
          <a:bodyPr>
            <a:spAutoFit/>
          </a:bodyPr>
          <a:lstStyle/>
          <a:p>
            <a:r>
              <a:rPr lang="en-GB" i="1" dirty="0" smtClean="0"/>
              <a:t>Source: Office of National Statistics </a:t>
            </a:r>
            <a:r>
              <a:rPr lang="en-GB" i="1" dirty="0" smtClean="0">
                <a:hlinkClick r:id="rId6"/>
              </a:rPr>
              <a:t>https://www.ons.gov.uk/peoplepopulationandcommunity/populationandmigration/populationprojections/articles/being18in2018/2018-09-13</a:t>
            </a:r>
            <a:r>
              <a:rPr lang="en-GB" i="1" dirty="0" smtClean="0"/>
              <a:t> </a:t>
            </a:r>
            <a:endParaRPr lang="en-GB" i="1" dirty="0"/>
          </a:p>
        </p:txBody>
      </p:sp>
      <p:sp>
        <p:nvSpPr>
          <p:cNvPr id="10" name="Slide Number Placeholder 9"/>
          <p:cNvSpPr>
            <a:spLocks noGrp="1"/>
          </p:cNvSpPr>
          <p:nvPr>
            <p:ph type="sldNum" sz="quarter" idx="12"/>
          </p:nvPr>
        </p:nvSpPr>
        <p:spPr/>
        <p:txBody>
          <a:bodyPr/>
          <a:lstStyle/>
          <a:p>
            <a:fld id="{5AD99F46-8C9F-457F-8DD3-F2B418A0567D}" type="slidenum">
              <a:rPr lang="en-GB" smtClean="0"/>
              <a:pPr/>
              <a:t>11</a:t>
            </a:fld>
            <a:endParaRPr lang="en-GB"/>
          </a:p>
        </p:txBody>
      </p:sp>
      <p:pic>
        <p:nvPicPr>
          <p:cNvPr id="12" name="~PP2735.WAV">
            <a:hlinkClick r:id="" action="ppaction://media"/>
          </p:cNvPr>
          <p:cNvPicPr>
            <a:picLocks noRot="1" noChangeAspect="1"/>
          </p:cNvPicPr>
          <p:nvPr>
            <a:wavAudioFile r:embed="rId1" name="~PP2735.WAV"/>
          </p:nvPr>
        </p:nvPicPr>
        <p:blipFill>
          <a:blip r:embed="rId7" cstate="print"/>
          <a:stretch>
            <a:fillRect/>
          </a:stretch>
        </p:blipFill>
        <p:spPr>
          <a:xfrm>
            <a:off x="11771313" y="6438900"/>
            <a:ext cx="203200" cy="203200"/>
          </a:xfrm>
          <a:prstGeom prst="rect">
            <a:avLst/>
          </a:prstGeom>
        </p:spPr>
      </p:pic>
    </p:spTree>
  </p:cSld>
  <p:clrMapOvr>
    <a:masterClrMapping/>
  </p:clrMapOvr>
  <p:transition advTm="32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Assumptions</a:t>
            </a:r>
            <a:endParaRPr lang="en-GB" b="1" dirty="0"/>
          </a:p>
        </p:txBody>
      </p:sp>
      <p:sp>
        <p:nvSpPr>
          <p:cNvPr id="4" name="Rectangle 3"/>
          <p:cNvSpPr/>
          <p:nvPr/>
        </p:nvSpPr>
        <p:spPr>
          <a:xfrm>
            <a:off x="6815288" y="2708920"/>
            <a:ext cx="4511914"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While we cannot be certain what the future holds, we have made some broad assumptions about what the next five years might look like</a:t>
            </a:r>
          </a:p>
        </p:txBody>
      </p:sp>
      <p:sp>
        <p:nvSpPr>
          <p:cNvPr id="20" name="Rounded Rectangle 19"/>
          <p:cNvSpPr/>
          <p:nvPr/>
        </p:nvSpPr>
        <p:spPr>
          <a:xfrm>
            <a:off x="334566" y="1268760"/>
            <a:ext cx="5760640" cy="5400600"/>
          </a:xfrm>
          <a:prstGeom prst="roundRect">
            <a:avLst/>
          </a:prstGeom>
          <a:solidFill>
            <a:schemeClr val="accent1">
              <a:lumMod val="40000"/>
              <a:lumOff val="60000"/>
            </a:schemeClr>
          </a:solidFill>
          <a:ln w="317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a:r>
              <a:rPr lang="en-GB" sz="1600" dirty="0" smtClean="0">
                <a:solidFill>
                  <a:schemeClr val="tx1"/>
                </a:solidFill>
                <a:sym typeface="Wingdings"/>
              </a:rPr>
              <a:t>We will honour legally committed investment to date</a:t>
            </a:r>
          </a:p>
          <a:p>
            <a:pPr marL="176213"/>
            <a:endParaRPr lang="en-GB" sz="1000" dirty="0" smtClean="0">
              <a:solidFill>
                <a:schemeClr val="tx1"/>
              </a:solidFill>
              <a:sym typeface="Wingdings"/>
            </a:endParaRPr>
          </a:p>
          <a:p>
            <a:pPr marL="176213"/>
            <a:r>
              <a:rPr lang="en-GB" sz="1600" dirty="0" smtClean="0">
                <a:solidFill>
                  <a:schemeClr val="tx1"/>
                </a:solidFill>
                <a:sym typeface="Wingdings"/>
              </a:rPr>
              <a:t>We will test fully approved investment (not yet legally committed) against our principles before legally committing</a:t>
            </a:r>
          </a:p>
          <a:p>
            <a:pPr marL="176213"/>
            <a:endParaRPr lang="en-GB" sz="1000" dirty="0" smtClean="0">
              <a:solidFill>
                <a:schemeClr val="tx1"/>
              </a:solidFill>
              <a:sym typeface="Wingdings"/>
            </a:endParaRPr>
          </a:p>
          <a:p>
            <a:pPr marL="176213"/>
            <a:r>
              <a:rPr lang="en-GB" sz="1600" dirty="0" smtClean="0">
                <a:solidFill>
                  <a:schemeClr val="tx1"/>
                </a:solidFill>
                <a:sym typeface="Wingdings"/>
              </a:rPr>
              <a:t>We accept that there will be significant financial constraints</a:t>
            </a:r>
          </a:p>
          <a:p>
            <a:pPr marL="176213"/>
            <a:endParaRPr lang="en-GB" sz="1000" dirty="0" smtClean="0">
              <a:solidFill>
                <a:schemeClr val="tx1"/>
              </a:solidFill>
              <a:sym typeface="Wingdings"/>
            </a:endParaRPr>
          </a:p>
          <a:p>
            <a:pPr marL="176213"/>
            <a:r>
              <a:rPr lang="en-GB" sz="1600" dirty="0" smtClean="0">
                <a:solidFill>
                  <a:schemeClr val="tx1"/>
                </a:solidFill>
                <a:sym typeface="Wingdings"/>
              </a:rPr>
              <a:t>We will start with large waiting lists and work through these according to clinical prioritisation</a:t>
            </a:r>
          </a:p>
          <a:p>
            <a:pPr marL="176213"/>
            <a:endParaRPr lang="en-GB" sz="1000" dirty="0" smtClean="0">
              <a:solidFill>
                <a:schemeClr val="tx1"/>
              </a:solidFill>
              <a:sym typeface="Wingdings"/>
            </a:endParaRPr>
          </a:p>
          <a:p>
            <a:pPr marL="176213"/>
            <a:r>
              <a:rPr lang="en-GB" sz="1600" dirty="0" smtClean="0">
                <a:solidFill>
                  <a:schemeClr val="tx1"/>
                </a:solidFill>
                <a:sym typeface="Wingdings"/>
              </a:rPr>
              <a:t>Workforce availability will be a key consideration, and all models will need to reflect this</a:t>
            </a:r>
          </a:p>
          <a:p>
            <a:pPr marL="176213"/>
            <a:endParaRPr lang="en-GB" sz="1000" dirty="0" smtClean="0">
              <a:solidFill>
                <a:schemeClr val="tx1"/>
              </a:solidFill>
              <a:sym typeface="Wingdings"/>
            </a:endParaRPr>
          </a:p>
          <a:p>
            <a:pPr marL="176213"/>
            <a:r>
              <a:rPr lang="en-GB" sz="1600" dirty="0" smtClean="0">
                <a:solidFill>
                  <a:schemeClr val="tx1"/>
                </a:solidFill>
                <a:sym typeface="Wingdings"/>
              </a:rPr>
              <a:t>The pandemic has and will continue to change our models of care. How significantly is uncertain</a:t>
            </a:r>
          </a:p>
          <a:p>
            <a:pPr marL="176213"/>
            <a:endParaRPr lang="en-GB" sz="1000" dirty="0" smtClean="0">
              <a:solidFill>
                <a:schemeClr val="tx1"/>
              </a:solidFill>
              <a:sym typeface="Wingdings"/>
            </a:endParaRPr>
          </a:p>
          <a:p>
            <a:pPr marL="176213"/>
            <a:r>
              <a:rPr lang="en-GB" sz="1600" dirty="0" smtClean="0">
                <a:solidFill>
                  <a:schemeClr val="tx1"/>
                </a:solidFill>
                <a:sym typeface="Wingdings"/>
              </a:rPr>
              <a:t>There will be a requirement for redesign capacity to support change</a:t>
            </a:r>
          </a:p>
          <a:p>
            <a:pPr marL="176213"/>
            <a:endParaRPr lang="en-GB" sz="1000" dirty="0" smtClean="0">
              <a:solidFill>
                <a:schemeClr val="tx1"/>
              </a:solidFill>
              <a:sym typeface="Wingdings"/>
            </a:endParaRPr>
          </a:p>
          <a:p>
            <a:pPr marL="176213"/>
            <a:r>
              <a:rPr lang="en-GB" sz="1600" dirty="0" smtClean="0">
                <a:solidFill>
                  <a:schemeClr val="tx1"/>
                </a:solidFill>
                <a:sym typeface="Wingdings"/>
              </a:rPr>
              <a:t>There will be an evolving context and narrative</a:t>
            </a:r>
            <a:endParaRPr lang="en-GB" sz="1600" dirty="0"/>
          </a:p>
        </p:txBody>
      </p:sp>
      <p:sp>
        <p:nvSpPr>
          <p:cNvPr id="6" name="Slide Number Placeholder 5"/>
          <p:cNvSpPr>
            <a:spLocks noGrp="1"/>
          </p:cNvSpPr>
          <p:nvPr>
            <p:ph type="sldNum" sz="quarter" idx="12"/>
          </p:nvPr>
        </p:nvSpPr>
        <p:spPr/>
        <p:txBody>
          <a:bodyPr/>
          <a:lstStyle/>
          <a:p>
            <a:fld id="{5AD99F46-8C9F-457F-8DD3-F2B418A0567D}" type="slidenum">
              <a:rPr lang="en-GB" smtClean="0"/>
              <a:pPr/>
              <a:t>12</a:t>
            </a:fld>
            <a:endParaRPr lang="en-GB"/>
          </a:p>
        </p:txBody>
      </p:sp>
      <p:pic>
        <p:nvPicPr>
          <p:cNvPr id="8" name="~PP491.WAV">
            <a:hlinkClick r:id="" action="ppaction://media"/>
          </p:cNvPr>
          <p:cNvPicPr>
            <a:picLocks noRot="1" noChangeAspect="1"/>
          </p:cNvPicPr>
          <p:nvPr>
            <a:wavAudioFile r:embed="rId1" name="~PP491.WAV"/>
          </p:nvPr>
        </p:nvPicPr>
        <p:blipFill>
          <a:blip r:embed="rId5" cstate="print"/>
          <a:stretch>
            <a:fillRect/>
          </a:stretch>
        </p:blipFill>
        <p:spPr>
          <a:xfrm>
            <a:off x="11771313" y="6438900"/>
            <a:ext cx="203200" cy="203200"/>
          </a:xfrm>
          <a:prstGeom prst="rect">
            <a:avLst/>
          </a:prstGeom>
        </p:spPr>
      </p:pic>
    </p:spTree>
  </p:cSld>
  <p:clrMapOvr>
    <a:masterClrMapping/>
  </p:clrMapOvr>
  <p:transition advTm="42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Principles</a:t>
            </a:r>
            <a:endParaRPr lang="en-GB" b="1" dirty="0"/>
          </a:p>
        </p:txBody>
      </p:sp>
      <p:sp>
        <p:nvSpPr>
          <p:cNvPr id="4" name="Rectangle 3"/>
          <p:cNvSpPr/>
          <p:nvPr/>
        </p:nvSpPr>
        <p:spPr>
          <a:xfrm>
            <a:off x="6815288" y="2708920"/>
            <a:ext cx="4511914"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We have agreed a set of Principles for the future, that we want to apply across the system and when we design new services and models of care</a:t>
            </a:r>
          </a:p>
        </p:txBody>
      </p:sp>
      <p:sp>
        <p:nvSpPr>
          <p:cNvPr id="20" name="Rounded Rectangle 19"/>
          <p:cNvSpPr/>
          <p:nvPr/>
        </p:nvSpPr>
        <p:spPr>
          <a:xfrm>
            <a:off x="334566" y="1268760"/>
            <a:ext cx="5760640" cy="5400600"/>
          </a:xfrm>
          <a:prstGeom prst="roundRect">
            <a:avLst/>
          </a:prstGeom>
          <a:solidFill>
            <a:schemeClr val="accent1">
              <a:lumMod val="40000"/>
              <a:lumOff val="60000"/>
            </a:schemeClr>
          </a:solidFill>
          <a:ln w="317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smtClean="0"/>
          </a:p>
        </p:txBody>
      </p:sp>
      <p:sp>
        <p:nvSpPr>
          <p:cNvPr id="6" name="Content Placeholder 7"/>
          <p:cNvSpPr txBox="1">
            <a:spLocks/>
          </p:cNvSpPr>
          <p:nvPr/>
        </p:nvSpPr>
        <p:spPr>
          <a:xfrm>
            <a:off x="849427" y="1636987"/>
            <a:ext cx="4802474" cy="5032375"/>
          </a:xfrm>
          <a:prstGeom prst="rect">
            <a:avLst/>
          </a:prstGeom>
        </p:spPr>
        <p:txBody>
          <a:bodyPr>
            <a:normAutofit fontScale="77500" lnSpcReduction="20000"/>
          </a:bodyPr>
          <a:lstStyle/>
          <a:p>
            <a:pPr marR="0" lvl="0" algn="l" defTabSz="914400" rtl="0" eaLnBrk="1" fontAlgn="auto" latinLnBrk="0" hangingPunct="1">
              <a:lnSpc>
                <a:spcPct val="100000"/>
              </a:lnSpc>
              <a:spcBef>
                <a:spcPct val="20000"/>
              </a:spcBef>
              <a:spcAft>
                <a:spcPts val="0"/>
              </a:spcAft>
              <a:buClrTx/>
              <a:buSzTx/>
              <a:tabLst/>
              <a:defRPr/>
            </a:pPr>
            <a:r>
              <a:rPr kumimoji="0" lang="en-GB" sz="2100" b="0" i="0" u="none" strike="noStrike" kern="1200" cap="none" spc="0" normalizeH="0" baseline="0" noProof="0" dirty="0" smtClean="0">
                <a:ln>
                  <a:noFill/>
                </a:ln>
                <a:solidFill>
                  <a:schemeClr val="tx1"/>
                </a:solidFill>
                <a:effectLst/>
                <a:uLnTx/>
                <a:uFillTx/>
                <a:latin typeface="+mn-lt"/>
                <a:ea typeface="+mn-ea"/>
                <a:cs typeface="+mn-cs"/>
              </a:rPr>
              <a:t>All </a:t>
            </a:r>
            <a:r>
              <a:rPr kumimoji="0" lang="en-GB" sz="2100" b="0" i="0" u="none" strike="noStrike" kern="1200" cap="none" spc="0" normalizeH="0" baseline="0" noProof="0" dirty="0" smtClean="0">
                <a:ln>
                  <a:noFill/>
                </a:ln>
                <a:solidFill>
                  <a:schemeClr val="tx1"/>
                </a:solidFill>
                <a:effectLst/>
                <a:uLnTx/>
                <a:uFillTx/>
                <a:latin typeface="+mn-lt"/>
                <a:ea typeface="Calibri"/>
                <a:cs typeface="Times New Roman"/>
              </a:rPr>
              <a:t>cases and actions need to be clear on the question they seek to answer</a:t>
            </a:r>
          </a:p>
          <a:p>
            <a:pPr marR="0" lvl="0" algn="l" defTabSz="914400" rtl="0" eaLnBrk="1" fontAlgn="auto" latinLnBrk="0" hangingPunct="1">
              <a:lnSpc>
                <a:spcPct val="100000"/>
              </a:lnSpc>
              <a:spcBef>
                <a:spcPct val="20000"/>
              </a:spcBef>
              <a:spcAft>
                <a:spcPts val="0"/>
              </a:spcAft>
              <a:buClrTx/>
              <a:buSzTx/>
              <a:tabLst/>
              <a:defRPr/>
            </a:pPr>
            <a:endParaRPr kumimoji="0" lang="en-GB" sz="1300" b="0" i="0" u="none" strike="noStrike" kern="1200" cap="none" spc="0" normalizeH="0" baseline="0" noProof="0" dirty="0" smtClean="0">
              <a:ln>
                <a:noFill/>
              </a:ln>
              <a:solidFill>
                <a:schemeClr val="tx1"/>
              </a:solidFill>
              <a:effectLst/>
              <a:uLnTx/>
              <a:uFillTx/>
              <a:latin typeface="+mn-lt"/>
              <a:ea typeface="Calibri"/>
              <a:cs typeface="Times New Roman"/>
            </a:endParaRPr>
          </a:p>
          <a:p>
            <a:pPr marR="0" lvl="0" algn="l" defTabSz="914400" rtl="0" eaLnBrk="1" fontAlgn="auto" latinLnBrk="0" hangingPunct="1">
              <a:lnSpc>
                <a:spcPct val="100000"/>
              </a:lnSpc>
              <a:spcBef>
                <a:spcPct val="20000"/>
              </a:spcBef>
              <a:spcAft>
                <a:spcPts val="0"/>
              </a:spcAft>
              <a:buClrTx/>
              <a:buSzTx/>
              <a:tabLst/>
              <a:defRPr/>
            </a:pPr>
            <a:r>
              <a:rPr kumimoji="0" lang="en-GB" sz="2100" b="0" i="0" u="none" strike="noStrike" kern="1200" cap="none" spc="0" normalizeH="0" baseline="0" noProof="0" dirty="0" smtClean="0">
                <a:ln>
                  <a:noFill/>
                </a:ln>
                <a:solidFill>
                  <a:schemeClr val="tx1"/>
                </a:solidFill>
                <a:effectLst/>
                <a:uLnTx/>
                <a:uFillTx/>
                <a:latin typeface="+mn-lt"/>
                <a:ea typeface="+mn-ea"/>
                <a:cs typeface="+mn-cs"/>
              </a:rPr>
              <a:t> All </a:t>
            </a:r>
            <a:r>
              <a:rPr kumimoji="0" lang="en-GB" sz="2100" b="0" i="0" u="none" strike="noStrike" kern="1200" cap="none" spc="0" normalizeH="0" baseline="0" noProof="0" dirty="0" smtClean="0">
                <a:ln>
                  <a:noFill/>
                </a:ln>
                <a:solidFill>
                  <a:schemeClr val="tx1"/>
                </a:solidFill>
                <a:effectLst/>
                <a:uLnTx/>
                <a:uFillTx/>
                <a:latin typeface="+mn-lt"/>
                <a:ea typeface="Calibri"/>
                <a:cs typeface="Times New Roman"/>
              </a:rPr>
              <a:t>cases and actions need to be able to demonstrate that they advance the organisational strategy</a:t>
            </a:r>
          </a:p>
          <a:p>
            <a:pPr marR="0" lvl="0" algn="l" defTabSz="914400" rtl="0" eaLnBrk="1" fontAlgn="auto" latinLnBrk="0" hangingPunct="1">
              <a:lnSpc>
                <a:spcPct val="100000"/>
              </a:lnSpc>
              <a:spcBef>
                <a:spcPct val="20000"/>
              </a:spcBef>
              <a:spcAft>
                <a:spcPts val="0"/>
              </a:spcAft>
              <a:buClrTx/>
              <a:buSzTx/>
              <a:tabLst/>
              <a:defRPr/>
            </a:pPr>
            <a:endParaRPr kumimoji="0" lang="en-GB" sz="1300" b="0" i="0" u="none" strike="noStrike" kern="1200" cap="none" spc="0" normalizeH="0" baseline="0" noProof="0" dirty="0" smtClean="0">
              <a:ln>
                <a:noFill/>
              </a:ln>
              <a:solidFill>
                <a:schemeClr val="tx1"/>
              </a:solidFill>
              <a:effectLst/>
              <a:uLnTx/>
              <a:uFillTx/>
              <a:latin typeface="+mn-lt"/>
              <a:ea typeface="Calibri"/>
              <a:cs typeface="Times New Roman"/>
            </a:endParaRPr>
          </a:p>
          <a:p>
            <a:pPr marR="0" lvl="0" algn="l" defTabSz="914400" rtl="0" eaLnBrk="1" fontAlgn="auto" latinLnBrk="0" hangingPunct="1">
              <a:lnSpc>
                <a:spcPct val="100000"/>
              </a:lnSpc>
              <a:spcBef>
                <a:spcPct val="20000"/>
              </a:spcBef>
              <a:spcAft>
                <a:spcPts val="0"/>
              </a:spcAft>
              <a:buClrTx/>
              <a:buSzTx/>
              <a:tabLst/>
              <a:defRPr/>
            </a:pPr>
            <a:r>
              <a:rPr kumimoji="0" lang="en-GB" sz="2100" b="0" i="0" u="none" strike="noStrike" kern="1200" cap="none" spc="0" normalizeH="0" baseline="0" noProof="0" dirty="0" smtClean="0">
                <a:ln>
                  <a:noFill/>
                </a:ln>
                <a:solidFill>
                  <a:schemeClr val="tx1"/>
                </a:solidFill>
                <a:effectLst/>
                <a:uLnTx/>
                <a:uFillTx/>
                <a:latin typeface="+mn-lt"/>
                <a:ea typeface="+mn-ea"/>
                <a:cs typeface="+mn-cs"/>
              </a:rPr>
              <a:t>All facilities will be flexible and multi-use</a:t>
            </a:r>
          </a:p>
          <a:p>
            <a:pPr marR="0" lvl="0" algn="l" defTabSz="914400" rtl="0" eaLnBrk="1" fontAlgn="auto" latinLnBrk="0" hangingPunct="1">
              <a:lnSpc>
                <a:spcPct val="100000"/>
              </a:lnSpc>
              <a:spcBef>
                <a:spcPct val="20000"/>
              </a:spcBef>
              <a:spcAft>
                <a:spcPts val="0"/>
              </a:spcAft>
              <a:buClrTx/>
              <a:buSzTx/>
              <a:tabLst/>
              <a:defRPr/>
            </a:pPr>
            <a:endParaRPr kumimoji="0" lang="en-GB" sz="2100" b="0" i="0" u="none" strike="noStrike" kern="1200" cap="none" spc="0" normalizeH="0" baseline="0" noProof="0" dirty="0" smtClean="0">
              <a:ln>
                <a:noFill/>
              </a:ln>
              <a:solidFill>
                <a:schemeClr val="tx1"/>
              </a:solidFill>
              <a:effectLst/>
              <a:uLnTx/>
              <a:uFillTx/>
              <a:latin typeface="+mn-lt"/>
              <a:ea typeface="+mn-ea"/>
              <a:cs typeface="+mn-cs"/>
            </a:endParaRPr>
          </a:p>
          <a:p>
            <a:pPr marR="0" lvl="0" algn="l" defTabSz="914400" rtl="0" eaLnBrk="1" fontAlgn="auto" latinLnBrk="0" hangingPunct="1">
              <a:lnSpc>
                <a:spcPct val="100000"/>
              </a:lnSpc>
              <a:spcBef>
                <a:spcPct val="20000"/>
              </a:spcBef>
              <a:spcAft>
                <a:spcPts val="0"/>
              </a:spcAft>
              <a:buClrTx/>
              <a:buSzTx/>
              <a:tabLst/>
              <a:defRPr/>
            </a:pPr>
            <a:r>
              <a:rPr kumimoji="0" lang="en-GB" sz="2100" b="0" i="0" u="none" strike="noStrike" kern="1200" cap="none" spc="0" normalizeH="0" baseline="0" noProof="0" dirty="0" smtClean="0">
                <a:ln>
                  <a:noFill/>
                </a:ln>
                <a:solidFill>
                  <a:schemeClr val="tx1"/>
                </a:solidFill>
                <a:effectLst/>
                <a:uLnTx/>
                <a:uFillTx/>
                <a:latin typeface="+mn-lt"/>
                <a:ea typeface="+mn-ea"/>
                <a:cs typeface="+mn-cs"/>
              </a:rPr>
              <a:t>We </a:t>
            </a:r>
            <a:r>
              <a:rPr kumimoji="0" lang="en-GB" sz="2100" b="0" i="0" u="none" strike="noStrike" kern="1200" cap="none" spc="0" normalizeH="0" baseline="0" noProof="0" dirty="0" smtClean="0">
                <a:ln>
                  <a:noFill/>
                </a:ln>
                <a:solidFill>
                  <a:schemeClr val="tx1"/>
                </a:solidFill>
                <a:effectLst/>
                <a:uLnTx/>
                <a:uFillTx/>
                <a:latin typeface="+mn-lt"/>
                <a:ea typeface="Calibri"/>
                <a:cs typeface="Times New Roman"/>
              </a:rPr>
              <a:t>will work to reduce “on-site” attendances wherever we can</a:t>
            </a:r>
          </a:p>
          <a:p>
            <a:pPr marR="0" lvl="0" algn="l" defTabSz="914400" rtl="0" eaLnBrk="1" fontAlgn="auto" latinLnBrk="0" hangingPunct="1">
              <a:lnSpc>
                <a:spcPct val="100000"/>
              </a:lnSpc>
              <a:spcBef>
                <a:spcPct val="20000"/>
              </a:spcBef>
              <a:spcAft>
                <a:spcPts val="0"/>
              </a:spcAft>
              <a:buClrTx/>
              <a:buSzTx/>
              <a:tabLst/>
              <a:defRPr/>
            </a:pPr>
            <a:endParaRPr kumimoji="0" lang="en-GB" sz="1300" b="0" i="0" u="none" strike="noStrike" kern="1200" cap="none" spc="0" normalizeH="0" baseline="0" noProof="0" dirty="0" smtClean="0">
              <a:ln>
                <a:noFill/>
              </a:ln>
              <a:solidFill>
                <a:schemeClr val="tx1"/>
              </a:solidFill>
              <a:effectLst/>
              <a:uLnTx/>
              <a:uFillTx/>
              <a:latin typeface="+mn-lt"/>
              <a:ea typeface="Calibri"/>
              <a:cs typeface="Times New Roman"/>
            </a:endParaRPr>
          </a:p>
          <a:p>
            <a:pPr marR="0" lvl="0" algn="l" defTabSz="914400" rtl="0" eaLnBrk="1" fontAlgn="auto" latinLnBrk="0" hangingPunct="1">
              <a:lnSpc>
                <a:spcPct val="100000"/>
              </a:lnSpc>
              <a:spcBef>
                <a:spcPct val="20000"/>
              </a:spcBef>
              <a:spcAft>
                <a:spcPts val="0"/>
              </a:spcAft>
              <a:buClrTx/>
              <a:buSzTx/>
              <a:tabLst/>
              <a:defRPr/>
            </a:pPr>
            <a:r>
              <a:rPr kumimoji="0" lang="en-GB" sz="2100" b="0" i="0" u="none" strike="noStrike" kern="1200" cap="none" spc="0" normalizeH="0" baseline="0" noProof="0" dirty="0" smtClean="0">
                <a:ln>
                  <a:noFill/>
                </a:ln>
                <a:solidFill>
                  <a:schemeClr val="tx1"/>
                </a:solidFill>
                <a:effectLst/>
                <a:uLnTx/>
                <a:uFillTx/>
                <a:latin typeface="+mn-lt"/>
                <a:ea typeface="+mn-ea"/>
                <a:cs typeface="Times New Roman"/>
              </a:rPr>
              <a:t>We </a:t>
            </a:r>
            <a:r>
              <a:rPr kumimoji="0" lang="en-GB" sz="2100" b="0" i="0" u="none" strike="noStrike" kern="1200" cap="none" spc="0" normalizeH="0" baseline="0" noProof="0" dirty="0" smtClean="0">
                <a:ln>
                  <a:noFill/>
                </a:ln>
                <a:solidFill>
                  <a:schemeClr val="tx1"/>
                </a:solidFill>
                <a:effectLst/>
                <a:uLnTx/>
                <a:uFillTx/>
                <a:latin typeface="+mn-lt"/>
                <a:ea typeface="Calibri"/>
                <a:cs typeface="Times New Roman"/>
              </a:rPr>
              <a:t>will separate emergency and elective activity where possible and maximise the use of “single-day” pathways</a:t>
            </a:r>
          </a:p>
          <a:p>
            <a:pPr marR="0" lvl="0" algn="l" defTabSz="914400" rtl="0" eaLnBrk="1" fontAlgn="auto" latinLnBrk="0" hangingPunct="1">
              <a:lnSpc>
                <a:spcPct val="100000"/>
              </a:lnSpc>
              <a:spcBef>
                <a:spcPct val="20000"/>
              </a:spcBef>
              <a:spcAft>
                <a:spcPts val="0"/>
              </a:spcAft>
              <a:buClrTx/>
              <a:buSzTx/>
              <a:tabLst/>
              <a:defRPr/>
            </a:pPr>
            <a:endParaRPr kumimoji="0" lang="en-GB" sz="1300" b="0" i="0" u="none" strike="noStrike" kern="1200" cap="none" spc="0" normalizeH="0" baseline="0" noProof="0" dirty="0" smtClean="0">
              <a:ln>
                <a:noFill/>
              </a:ln>
              <a:solidFill>
                <a:schemeClr val="tx1"/>
              </a:solidFill>
              <a:effectLst/>
              <a:uLnTx/>
              <a:uFillTx/>
              <a:latin typeface="+mn-lt"/>
              <a:ea typeface="Calibri"/>
              <a:cs typeface="Times New Roman"/>
            </a:endParaRPr>
          </a:p>
          <a:p>
            <a:pPr marR="0" lvl="0" algn="l" defTabSz="914400" rtl="0" eaLnBrk="1" fontAlgn="auto" latinLnBrk="0" hangingPunct="1">
              <a:lnSpc>
                <a:spcPct val="100000"/>
              </a:lnSpc>
              <a:spcBef>
                <a:spcPct val="20000"/>
              </a:spcBef>
              <a:spcAft>
                <a:spcPts val="0"/>
              </a:spcAft>
              <a:buClrTx/>
              <a:buSzTx/>
              <a:tabLst/>
              <a:defRPr/>
            </a:pPr>
            <a:r>
              <a:rPr kumimoji="0" lang="en-GB" sz="2100" b="0" i="0" u="none" strike="noStrike" kern="1200" cap="none" spc="0" normalizeH="0" baseline="0" noProof="0" dirty="0" smtClean="0">
                <a:ln>
                  <a:noFill/>
                </a:ln>
                <a:solidFill>
                  <a:schemeClr val="tx1"/>
                </a:solidFill>
                <a:effectLst/>
                <a:uLnTx/>
                <a:uFillTx/>
                <a:latin typeface="+mn-lt"/>
                <a:ea typeface="Calibri"/>
                <a:cs typeface="Times New Roman"/>
              </a:rPr>
              <a:t>We will align actions and facilities with our public and third-sector partners</a:t>
            </a:r>
          </a:p>
          <a:p>
            <a:pPr marR="0" lvl="0" algn="l" defTabSz="914400" rtl="0" eaLnBrk="1" fontAlgn="auto" latinLnBrk="0" hangingPunct="1">
              <a:lnSpc>
                <a:spcPct val="100000"/>
              </a:lnSpc>
              <a:spcBef>
                <a:spcPct val="20000"/>
              </a:spcBef>
              <a:spcAft>
                <a:spcPts val="0"/>
              </a:spcAft>
              <a:buClrTx/>
              <a:buSzTx/>
              <a:tabLst/>
              <a:defRPr/>
            </a:pPr>
            <a:endParaRPr kumimoji="0" lang="en-GB" sz="1300" b="0" i="0" u="none" strike="noStrike" kern="1200" cap="none" spc="0" normalizeH="0" baseline="0" noProof="0" dirty="0" smtClean="0">
              <a:ln>
                <a:noFill/>
              </a:ln>
              <a:solidFill>
                <a:schemeClr val="tx1"/>
              </a:solidFill>
              <a:effectLst/>
              <a:uLnTx/>
              <a:uFillTx/>
              <a:latin typeface="+mn-lt"/>
              <a:ea typeface="Calibri"/>
              <a:cs typeface="Times New Roman"/>
            </a:endParaRPr>
          </a:p>
          <a:p>
            <a:pPr marR="0" lvl="0" algn="l" defTabSz="914400" rtl="0" eaLnBrk="1" fontAlgn="auto" latinLnBrk="0" hangingPunct="1">
              <a:lnSpc>
                <a:spcPct val="100000"/>
              </a:lnSpc>
              <a:spcBef>
                <a:spcPct val="20000"/>
              </a:spcBef>
              <a:spcAft>
                <a:spcPts val="0"/>
              </a:spcAft>
              <a:buClrTx/>
              <a:buSzTx/>
              <a:tabLst/>
              <a:defRPr/>
            </a:pPr>
            <a:r>
              <a:rPr kumimoji="0" lang="en-GB" sz="2100" b="0" i="0" u="none" strike="noStrike" kern="1200" cap="none" spc="0" normalizeH="0" baseline="0" noProof="0" dirty="0" smtClean="0">
                <a:ln>
                  <a:noFill/>
                </a:ln>
                <a:solidFill>
                  <a:schemeClr val="tx1"/>
                </a:solidFill>
                <a:effectLst/>
                <a:uLnTx/>
                <a:uFillTx/>
                <a:latin typeface="+mn-lt"/>
                <a:ea typeface="Calibri"/>
                <a:cs typeface="Times New Roman"/>
              </a:rPr>
              <a:t>Non-clinical space will be minimised</a:t>
            </a:r>
          </a:p>
          <a:p>
            <a:pPr marR="0" lvl="0" algn="l" defTabSz="914400" rtl="0" eaLnBrk="1" fontAlgn="auto" latinLnBrk="0" hangingPunct="1">
              <a:lnSpc>
                <a:spcPct val="100000"/>
              </a:lnSpc>
              <a:spcBef>
                <a:spcPct val="20000"/>
              </a:spcBef>
              <a:spcAft>
                <a:spcPts val="0"/>
              </a:spcAft>
              <a:buClrTx/>
              <a:buSzTx/>
              <a:tabLst/>
              <a:defRPr/>
            </a:pPr>
            <a:endParaRPr kumimoji="0" lang="en-GB" sz="1300" b="0" i="0" u="none" strike="noStrike" kern="1200" cap="none" spc="0" normalizeH="0" baseline="0" noProof="0" dirty="0" smtClean="0">
              <a:ln>
                <a:noFill/>
              </a:ln>
              <a:solidFill>
                <a:schemeClr val="tx1"/>
              </a:solidFill>
              <a:effectLst/>
              <a:uLnTx/>
              <a:uFillTx/>
              <a:latin typeface="+mn-lt"/>
              <a:ea typeface="Calibri"/>
              <a:cs typeface="Times New Roman"/>
            </a:endParaRPr>
          </a:p>
          <a:p>
            <a:pPr marR="0" lvl="0" algn="l" defTabSz="914400" rtl="0" eaLnBrk="1" fontAlgn="auto" latinLnBrk="0" hangingPunct="1">
              <a:lnSpc>
                <a:spcPct val="100000"/>
              </a:lnSpc>
              <a:spcBef>
                <a:spcPct val="20000"/>
              </a:spcBef>
              <a:spcAft>
                <a:spcPts val="0"/>
              </a:spcAft>
              <a:buClrTx/>
              <a:buSzTx/>
              <a:tabLst/>
              <a:defRPr/>
            </a:pPr>
            <a:r>
              <a:rPr kumimoji="0" lang="en-GB" sz="2100" b="0" i="0" u="none" strike="noStrike" kern="1200" cap="none" spc="0" normalizeH="0" baseline="0" noProof="0" dirty="0" smtClean="0">
                <a:ln>
                  <a:noFill/>
                </a:ln>
                <a:solidFill>
                  <a:schemeClr val="tx1"/>
                </a:solidFill>
                <a:effectLst/>
                <a:uLnTx/>
                <a:uFillTx/>
                <a:latin typeface="+mn-lt"/>
                <a:ea typeface="Calibri"/>
                <a:cs typeface="Times New Roman"/>
              </a:rPr>
              <a:t>Our actions and facilities will align with the Climate Change (Scotland) Act which outlines a requirement for the public sector to achieve net-zero by 2045 at the latest.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1" i="0" u="none" strike="noStrike" kern="1200" cap="none" spc="0" normalizeH="0" baseline="0" noProof="0" dirty="0" smtClean="0">
              <a:ln>
                <a:noFill/>
              </a:ln>
              <a:solidFill>
                <a:schemeClr val="tx1"/>
              </a:solidFill>
              <a:effectLst/>
              <a:uLnTx/>
              <a:uFillTx/>
              <a:latin typeface="+mn-lt"/>
              <a:ea typeface="Calibri"/>
              <a:cs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1" i="0" u="none" strike="noStrike" kern="1200" cap="none" spc="0" normalizeH="0" baseline="0" noProof="0" dirty="0" smtClean="0">
              <a:ln>
                <a:noFill/>
              </a:ln>
              <a:solidFill>
                <a:schemeClr val="tx1"/>
              </a:solidFill>
              <a:effectLst/>
              <a:uLnTx/>
              <a:uFillTx/>
              <a:latin typeface="+mn-lt"/>
              <a:ea typeface="Calibri"/>
              <a:cs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fld id="{5AD99F46-8C9F-457F-8DD3-F2B418A0567D}" type="slidenum">
              <a:rPr lang="en-GB" smtClean="0"/>
              <a:pPr/>
              <a:t>13</a:t>
            </a:fld>
            <a:endParaRPr lang="en-GB"/>
          </a:p>
        </p:txBody>
      </p:sp>
      <p:pic>
        <p:nvPicPr>
          <p:cNvPr id="9" name="~PP1083.WAV">
            <a:hlinkClick r:id="" action="ppaction://media"/>
          </p:cNvPr>
          <p:cNvPicPr>
            <a:picLocks noRot="1" noChangeAspect="1"/>
          </p:cNvPicPr>
          <p:nvPr>
            <a:wavAudioFile r:embed="rId1" name="~PP1083.WAV"/>
          </p:nvPr>
        </p:nvPicPr>
        <p:blipFill>
          <a:blip r:embed="rId5" cstate="print"/>
          <a:stretch>
            <a:fillRect/>
          </a:stretch>
        </p:blipFill>
        <p:spPr>
          <a:xfrm>
            <a:off x="11771313" y="6438900"/>
            <a:ext cx="203200" cy="203200"/>
          </a:xfrm>
          <a:prstGeom prst="rect">
            <a:avLst/>
          </a:prstGeom>
        </p:spPr>
      </p:pic>
    </p:spTree>
  </p:cSld>
  <p:clrMapOvr>
    <a:masterClrMapping/>
  </p:clrMapOvr>
  <p:transition advTm="61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Fixed Points</a:t>
            </a:r>
            <a:endParaRPr lang="en-GB" b="1" dirty="0"/>
          </a:p>
        </p:txBody>
      </p:sp>
      <p:sp>
        <p:nvSpPr>
          <p:cNvPr id="3" name="Content Placeholder 2"/>
          <p:cNvSpPr>
            <a:spLocks noGrp="1"/>
          </p:cNvSpPr>
          <p:nvPr>
            <p:ph idx="1"/>
          </p:nvPr>
        </p:nvSpPr>
        <p:spPr/>
        <p:txBody>
          <a:bodyPr/>
          <a:lstStyle/>
          <a:p>
            <a:r>
              <a:rPr lang="en-GB" dirty="0" smtClean="0"/>
              <a:t>We will work to support citizens to stay well at home</a:t>
            </a:r>
          </a:p>
          <a:p>
            <a:r>
              <a:rPr lang="en-GB" dirty="0" smtClean="0"/>
              <a:t>The Royal Edinburgh Hospital</a:t>
            </a:r>
          </a:p>
          <a:p>
            <a:pPr lvl="1"/>
            <a:r>
              <a:rPr lang="en-GB" dirty="0" smtClean="0"/>
              <a:t>a specialist mental health facility</a:t>
            </a:r>
          </a:p>
          <a:p>
            <a:pPr lvl="1"/>
            <a:r>
              <a:rPr lang="en-GB" dirty="0" smtClean="0"/>
              <a:t>specialist learning disability and rehabilitation services</a:t>
            </a:r>
          </a:p>
          <a:p>
            <a:r>
              <a:rPr lang="en-GB" dirty="0" smtClean="0"/>
              <a:t>The Royal Infirmary of Edinburgh</a:t>
            </a:r>
          </a:p>
          <a:p>
            <a:pPr lvl="1"/>
            <a:r>
              <a:rPr lang="en-GB" dirty="0" smtClean="0"/>
              <a:t>Unscheduled care centre</a:t>
            </a:r>
          </a:p>
          <a:p>
            <a:pPr lvl="1"/>
            <a:r>
              <a:rPr lang="en-GB" dirty="0" smtClean="0"/>
              <a:t>Major Trauma, Neurosciences &amp; Children’s</a:t>
            </a:r>
          </a:p>
          <a:p>
            <a:pPr lvl="1"/>
            <a:r>
              <a:rPr lang="en-GB" dirty="0" smtClean="0"/>
              <a:t>New Eye Pavilion</a:t>
            </a:r>
            <a:endParaRPr lang="en-GB" dirty="0"/>
          </a:p>
        </p:txBody>
      </p:sp>
      <p:sp>
        <p:nvSpPr>
          <p:cNvPr id="5" name="Slide Number Placeholder 4"/>
          <p:cNvSpPr>
            <a:spLocks noGrp="1"/>
          </p:cNvSpPr>
          <p:nvPr>
            <p:ph type="sldNum" sz="quarter" idx="12"/>
          </p:nvPr>
        </p:nvSpPr>
        <p:spPr/>
        <p:txBody>
          <a:bodyPr/>
          <a:lstStyle/>
          <a:p>
            <a:fld id="{5AD99F46-8C9F-457F-8DD3-F2B418A0567D}" type="slidenum">
              <a:rPr lang="en-GB" smtClean="0"/>
              <a:pPr/>
              <a:t>14</a:t>
            </a:fld>
            <a:endParaRPr lang="en-GB"/>
          </a:p>
        </p:txBody>
      </p:sp>
      <p:pic>
        <p:nvPicPr>
          <p:cNvPr id="7" name="~PP3964.WAV">
            <a:hlinkClick r:id="" action="ppaction://media"/>
          </p:cNvPr>
          <p:cNvPicPr>
            <a:picLocks noRot="1" noChangeAspect="1"/>
          </p:cNvPicPr>
          <p:nvPr>
            <a:wavAudioFile r:embed="rId1" name="~PP3964.WAV"/>
          </p:nvPr>
        </p:nvPicPr>
        <p:blipFill>
          <a:blip r:embed="rId5" cstate="print"/>
          <a:stretch>
            <a:fillRect/>
          </a:stretch>
        </p:blipFill>
        <p:spPr>
          <a:xfrm>
            <a:off x="11771313" y="6438900"/>
            <a:ext cx="203200" cy="203200"/>
          </a:xfrm>
          <a:prstGeom prst="rect">
            <a:avLst/>
          </a:prstGeom>
        </p:spPr>
      </p:pic>
    </p:spTree>
  </p:cSld>
  <p:clrMapOvr>
    <a:masterClrMapping/>
  </p:clrMapOvr>
  <p:transition advTm="47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Fixed Points (2)</a:t>
            </a:r>
            <a:endParaRPr lang="en-GB" b="1" dirty="0"/>
          </a:p>
        </p:txBody>
      </p:sp>
      <p:sp>
        <p:nvSpPr>
          <p:cNvPr id="3" name="Content Placeholder 2"/>
          <p:cNvSpPr>
            <a:spLocks noGrp="1"/>
          </p:cNvSpPr>
          <p:nvPr>
            <p:ph idx="1"/>
          </p:nvPr>
        </p:nvSpPr>
        <p:spPr/>
        <p:txBody>
          <a:bodyPr/>
          <a:lstStyle/>
          <a:p>
            <a:r>
              <a:rPr lang="en-GB" dirty="0" smtClean="0"/>
              <a:t>St John’s Hospital</a:t>
            </a:r>
          </a:p>
          <a:p>
            <a:pPr lvl="1"/>
            <a:r>
              <a:rPr lang="en-GB" dirty="0" smtClean="0"/>
              <a:t>District general hospital for West Lothian</a:t>
            </a:r>
          </a:p>
          <a:p>
            <a:pPr lvl="1"/>
            <a:r>
              <a:rPr lang="en-GB" dirty="0" smtClean="0"/>
              <a:t>New National Treatment Centre</a:t>
            </a:r>
          </a:p>
          <a:p>
            <a:r>
              <a:rPr lang="en-GB" dirty="0" smtClean="0"/>
              <a:t>Western General Hospital</a:t>
            </a:r>
          </a:p>
          <a:p>
            <a:pPr lvl="1"/>
            <a:r>
              <a:rPr lang="en-GB" dirty="0" smtClean="0"/>
              <a:t>New Edinburgh Cancer Centre</a:t>
            </a:r>
          </a:p>
          <a:p>
            <a:r>
              <a:rPr lang="en-GB" dirty="0" smtClean="0"/>
              <a:t>West Lothian Community Hospital</a:t>
            </a:r>
          </a:p>
          <a:p>
            <a:pPr lvl="1"/>
            <a:r>
              <a:rPr lang="en-GB" dirty="0" smtClean="0"/>
              <a:t>A new model of care; a new building</a:t>
            </a:r>
          </a:p>
          <a:p>
            <a:r>
              <a:rPr lang="en-GB" dirty="0" smtClean="0"/>
              <a:t>Midlothian and East Lothian Community Hospitals</a:t>
            </a:r>
            <a:endParaRPr lang="en-GB" dirty="0"/>
          </a:p>
        </p:txBody>
      </p:sp>
      <p:sp>
        <p:nvSpPr>
          <p:cNvPr id="5" name="Slide Number Placeholder 4"/>
          <p:cNvSpPr>
            <a:spLocks noGrp="1"/>
          </p:cNvSpPr>
          <p:nvPr>
            <p:ph type="sldNum" sz="quarter" idx="12"/>
          </p:nvPr>
        </p:nvSpPr>
        <p:spPr/>
        <p:txBody>
          <a:bodyPr/>
          <a:lstStyle/>
          <a:p>
            <a:fld id="{5AD99F46-8C9F-457F-8DD3-F2B418A0567D}" type="slidenum">
              <a:rPr lang="en-GB" smtClean="0"/>
              <a:pPr/>
              <a:t>15</a:t>
            </a:fld>
            <a:endParaRPr lang="en-GB"/>
          </a:p>
        </p:txBody>
      </p:sp>
      <p:pic>
        <p:nvPicPr>
          <p:cNvPr id="7" name="~PP2335.WAV">
            <a:hlinkClick r:id="" action="ppaction://media"/>
          </p:cNvPr>
          <p:cNvPicPr>
            <a:picLocks noRot="1" noChangeAspect="1"/>
          </p:cNvPicPr>
          <p:nvPr>
            <a:wavAudioFile r:embed="rId1" name="~PP2335.WAV"/>
          </p:nvPr>
        </p:nvPicPr>
        <p:blipFill>
          <a:blip r:embed="rId5" cstate="print"/>
          <a:stretch>
            <a:fillRect/>
          </a:stretch>
        </p:blipFill>
        <p:spPr>
          <a:xfrm>
            <a:off x="11771313" y="6438900"/>
            <a:ext cx="203200" cy="203200"/>
          </a:xfrm>
          <a:prstGeom prst="rect">
            <a:avLst/>
          </a:prstGeom>
        </p:spPr>
      </p:pic>
    </p:spTree>
  </p:cSld>
  <p:clrMapOvr>
    <a:masterClrMapping/>
  </p:clrMapOvr>
  <p:transition advTm="34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Proposals for Change</a:t>
            </a:r>
            <a:endParaRPr lang="en-GB" b="1" dirty="0"/>
          </a:p>
        </p:txBody>
      </p:sp>
      <p:sp>
        <p:nvSpPr>
          <p:cNvPr id="3" name="Content Placeholder 2"/>
          <p:cNvSpPr>
            <a:spLocks noGrp="1"/>
          </p:cNvSpPr>
          <p:nvPr>
            <p:ph idx="1"/>
          </p:nvPr>
        </p:nvSpPr>
        <p:spPr/>
        <p:txBody>
          <a:bodyPr>
            <a:normAutofit fontScale="92500" lnSpcReduction="10000"/>
          </a:bodyPr>
          <a:lstStyle/>
          <a:p>
            <a:r>
              <a:rPr lang="en-GB" dirty="0" smtClean="0"/>
              <a:t>An emphasis on prevention &amp; self management</a:t>
            </a:r>
          </a:p>
          <a:p>
            <a:r>
              <a:rPr lang="en-GB" dirty="0" smtClean="0"/>
              <a:t>New ways of accessing services</a:t>
            </a:r>
          </a:p>
          <a:p>
            <a:r>
              <a:rPr lang="en-GB" dirty="0" smtClean="0"/>
              <a:t>Bringing public services together in flexible community hubs</a:t>
            </a:r>
          </a:p>
          <a:p>
            <a:r>
              <a:rPr lang="en-GB" dirty="0" smtClean="0"/>
              <a:t>A changing model for primary care</a:t>
            </a:r>
          </a:p>
          <a:p>
            <a:r>
              <a:rPr lang="en-GB" dirty="0" smtClean="0"/>
              <a:t>Stronger communications and links across our system</a:t>
            </a:r>
          </a:p>
          <a:p>
            <a:r>
              <a:rPr lang="en-GB" dirty="0" smtClean="0"/>
              <a:t>More services for people with mental health needs or learning disabilities in the community</a:t>
            </a:r>
          </a:p>
          <a:p>
            <a:r>
              <a:rPr lang="en-GB" dirty="0" smtClean="0"/>
              <a:t>Implement systems to schedule urgent care</a:t>
            </a:r>
          </a:p>
          <a:p>
            <a:r>
              <a:rPr lang="en-GB" dirty="0" smtClean="0"/>
              <a:t>Improve efficiency and productivity of scheduled care services</a:t>
            </a:r>
          </a:p>
          <a:p>
            <a:endParaRPr lang="en-GB" dirty="0"/>
          </a:p>
        </p:txBody>
      </p:sp>
      <p:sp>
        <p:nvSpPr>
          <p:cNvPr id="4" name="Slide Number Placeholder 3"/>
          <p:cNvSpPr>
            <a:spLocks noGrp="1"/>
          </p:cNvSpPr>
          <p:nvPr>
            <p:ph type="sldNum" sz="quarter" idx="12"/>
          </p:nvPr>
        </p:nvSpPr>
        <p:spPr/>
        <p:txBody>
          <a:bodyPr/>
          <a:lstStyle/>
          <a:p>
            <a:fld id="{5AD99F46-8C9F-457F-8DD3-F2B418A0567D}" type="slidenum">
              <a:rPr lang="en-GB" smtClean="0"/>
              <a:pPr/>
              <a:t>16</a:t>
            </a:fld>
            <a:endParaRPr lang="en-GB"/>
          </a:p>
        </p:txBody>
      </p:sp>
      <p:pic>
        <p:nvPicPr>
          <p:cNvPr id="7" name="~PP3613.WAV">
            <a:hlinkClick r:id="" action="ppaction://media"/>
          </p:cNvPr>
          <p:cNvPicPr>
            <a:picLocks noRot="1" noChangeAspect="1"/>
          </p:cNvPicPr>
          <p:nvPr>
            <a:wavAudioFile r:embed="rId1" name="~PP3613.WAV"/>
          </p:nvPr>
        </p:nvPicPr>
        <p:blipFill>
          <a:blip r:embed="rId5" cstate="print"/>
          <a:stretch>
            <a:fillRect/>
          </a:stretch>
        </p:blipFill>
        <p:spPr>
          <a:xfrm>
            <a:off x="11771313" y="6438900"/>
            <a:ext cx="203200" cy="203200"/>
          </a:xfrm>
          <a:prstGeom prst="rect">
            <a:avLst/>
          </a:prstGeom>
        </p:spPr>
      </p:pic>
    </p:spTree>
  </p:cSld>
  <p:clrMapOvr>
    <a:masterClrMapping/>
  </p:clrMapOvr>
  <p:transition advTm="62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Proposals for Change (2)</a:t>
            </a:r>
            <a:endParaRPr lang="en-GB" b="1" dirty="0"/>
          </a:p>
        </p:txBody>
      </p:sp>
      <p:sp>
        <p:nvSpPr>
          <p:cNvPr id="3" name="Content Placeholder 2"/>
          <p:cNvSpPr>
            <a:spLocks noGrp="1"/>
          </p:cNvSpPr>
          <p:nvPr>
            <p:ph idx="1"/>
          </p:nvPr>
        </p:nvSpPr>
        <p:spPr/>
        <p:txBody>
          <a:bodyPr>
            <a:normAutofit/>
          </a:bodyPr>
          <a:lstStyle/>
          <a:p>
            <a:r>
              <a:rPr lang="en-GB" dirty="0" smtClean="0"/>
              <a:t>A move from buildings no longer fit for purpose and modern, flexible multi-use accommodation to replace them</a:t>
            </a:r>
          </a:p>
          <a:p>
            <a:r>
              <a:rPr lang="en-GB" dirty="0" smtClean="0"/>
              <a:t>A new Cancer Centre on the Western General Hospital campus</a:t>
            </a:r>
          </a:p>
          <a:p>
            <a:r>
              <a:rPr lang="en-GB" dirty="0" smtClean="0"/>
              <a:t>A new National Treatment Centre at St John’s Hospital campus</a:t>
            </a:r>
          </a:p>
          <a:p>
            <a:r>
              <a:rPr lang="en-GB" dirty="0" smtClean="0"/>
              <a:t>A new specialist eye hospital in Edinburgh</a:t>
            </a:r>
            <a:endParaRPr lang="en-GB" dirty="0"/>
          </a:p>
        </p:txBody>
      </p:sp>
      <p:sp>
        <p:nvSpPr>
          <p:cNvPr id="4" name="Slide Number Placeholder 3"/>
          <p:cNvSpPr>
            <a:spLocks noGrp="1"/>
          </p:cNvSpPr>
          <p:nvPr>
            <p:ph type="sldNum" sz="quarter" idx="12"/>
          </p:nvPr>
        </p:nvSpPr>
        <p:spPr/>
        <p:txBody>
          <a:bodyPr/>
          <a:lstStyle/>
          <a:p>
            <a:fld id="{5AD99F46-8C9F-457F-8DD3-F2B418A0567D}" type="slidenum">
              <a:rPr lang="en-GB" smtClean="0"/>
              <a:pPr/>
              <a:t>17</a:t>
            </a:fld>
            <a:endParaRPr lang="en-GB"/>
          </a:p>
        </p:txBody>
      </p:sp>
      <p:pic>
        <p:nvPicPr>
          <p:cNvPr id="8" name="~PP1256.WAV">
            <a:hlinkClick r:id="" action="ppaction://media"/>
          </p:cNvPr>
          <p:cNvPicPr>
            <a:picLocks noRot="1" noChangeAspect="1"/>
          </p:cNvPicPr>
          <p:nvPr>
            <a:wavAudioFile r:embed="rId1" name="~PP1256.WAV"/>
          </p:nvPr>
        </p:nvPicPr>
        <p:blipFill>
          <a:blip r:embed="rId4" cstate="print"/>
          <a:stretch>
            <a:fillRect/>
          </a:stretch>
        </p:blipFill>
        <p:spPr>
          <a:xfrm>
            <a:off x="11771313" y="6438900"/>
            <a:ext cx="203200" cy="203200"/>
          </a:xfrm>
          <a:prstGeom prst="rect">
            <a:avLst/>
          </a:prstGeom>
        </p:spPr>
      </p:pic>
    </p:spTree>
  </p:cSld>
  <p:clrMapOvr>
    <a:masterClrMapping/>
  </p:clrMapOvr>
  <p:transition advTm="219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LSDF: Six Pillars</a:t>
            </a:r>
            <a:endParaRPr lang="en-GB" b="1" dirty="0"/>
          </a:p>
        </p:txBody>
      </p:sp>
      <p:sp>
        <p:nvSpPr>
          <p:cNvPr id="3" name="Rectangle 2"/>
          <p:cNvSpPr/>
          <p:nvPr/>
        </p:nvSpPr>
        <p:spPr>
          <a:xfrm>
            <a:off x="6815286" y="2060848"/>
            <a:ext cx="4032448" cy="2952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The outcomes we aim to achieve through the LSDF are delivered  by our five-year plans . </a:t>
            </a:r>
          </a:p>
          <a:p>
            <a:endParaRPr lang="en-GB" sz="2400" dirty="0" smtClean="0">
              <a:solidFill>
                <a:schemeClr val="tx1"/>
              </a:solidFill>
            </a:endParaRPr>
          </a:p>
          <a:p>
            <a:r>
              <a:rPr lang="en-GB" sz="2400" dirty="0" smtClean="0">
                <a:solidFill>
                  <a:schemeClr val="tx1"/>
                </a:solidFill>
              </a:rPr>
              <a:t>These plans are separated into six “pillars”. </a:t>
            </a:r>
          </a:p>
        </p:txBody>
      </p:sp>
      <p:sp>
        <p:nvSpPr>
          <p:cNvPr id="4" name="Rounded Rectangle 3"/>
          <p:cNvSpPr/>
          <p:nvPr/>
        </p:nvSpPr>
        <p:spPr>
          <a:xfrm>
            <a:off x="1054646" y="1484784"/>
            <a:ext cx="360040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Developing NHS Lothian as an Anchor Institution, to improve population health</a:t>
            </a:r>
            <a:endParaRPr lang="en-GB" b="1" dirty="0"/>
          </a:p>
        </p:txBody>
      </p:sp>
      <p:sp>
        <p:nvSpPr>
          <p:cNvPr id="5" name="Rounded Rectangle 4"/>
          <p:cNvSpPr/>
          <p:nvPr/>
        </p:nvSpPr>
        <p:spPr>
          <a:xfrm>
            <a:off x="1054646" y="249289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Children &amp; Young People</a:t>
            </a:r>
            <a:endParaRPr lang="en-GB" b="1" dirty="0"/>
          </a:p>
        </p:txBody>
      </p:sp>
      <p:sp>
        <p:nvSpPr>
          <p:cNvPr id="6" name="Rounded Rectangle 5"/>
          <p:cNvSpPr/>
          <p:nvPr/>
        </p:nvSpPr>
        <p:spPr>
          <a:xfrm>
            <a:off x="1054646" y="321297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Mental Health, Illness &amp; Wellbeing</a:t>
            </a:r>
            <a:endParaRPr lang="en-GB" b="1" dirty="0"/>
          </a:p>
        </p:txBody>
      </p:sp>
      <p:sp>
        <p:nvSpPr>
          <p:cNvPr id="7" name="Rounded Rectangle 6"/>
          <p:cNvSpPr/>
          <p:nvPr/>
        </p:nvSpPr>
        <p:spPr>
          <a:xfrm>
            <a:off x="1054646" y="393305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Primary Care</a:t>
            </a:r>
            <a:endParaRPr lang="en-GB" b="1" dirty="0"/>
          </a:p>
        </p:txBody>
      </p:sp>
      <p:sp>
        <p:nvSpPr>
          <p:cNvPr id="8" name="Rounded Rectangle 7"/>
          <p:cNvSpPr/>
          <p:nvPr/>
        </p:nvSpPr>
        <p:spPr>
          <a:xfrm>
            <a:off x="1054646" y="465313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Unscheduled Care</a:t>
            </a:r>
            <a:endParaRPr lang="en-GB" b="1" dirty="0"/>
          </a:p>
        </p:txBody>
      </p:sp>
      <p:sp>
        <p:nvSpPr>
          <p:cNvPr id="9" name="Rounded Rectangle 8"/>
          <p:cNvSpPr/>
          <p:nvPr/>
        </p:nvSpPr>
        <p:spPr>
          <a:xfrm>
            <a:off x="1054646" y="537321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Scheduled Care</a:t>
            </a:r>
            <a:endParaRPr lang="en-GB" b="1" dirty="0"/>
          </a:p>
        </p:txBody>
      </p:sp>
      <p:sp>
        <p:nvSpPr>
          <p:cNvPr id="11" name="Slide Number Placeholder 10"/>
          <p:cNvSpPr>
            <a:spLocks noGrp="1"/>
          </p:cNvSpPr>
          <p:nvPr>
            <p:ph type="sldNum" sz="quarter" idx="12"/>
          </p:nvPr>
        </p:nvSpPr>
        <p:spPr/>
        <p:txBody>
          <a:bodyPr/>
          <a:lstStyle/>
          <a:p>
            <a:fld id="{5AD99F46-8C9F-457F-8DD3-F2B418A0567D}" type="slidenum">
              <a:rPr lang="en-GB" smtClean="0"/>
              <a:pPr/>
              <a:t>18</a:t>
            </a:fld>
            <a:endParaRPr lang="en-GB"/>
          </a:p>
        </p:txBody>
      </p:sp>
      <p:pic>
        <p:nvPicPr>
          <p:cNvPr id="14" name="~PP2850.WAV">
            <a:hlinkClick r:id="" action="ppaction://media"/>
          </p:cNvPr>
          <p:cNvPicPr>
            <a:picLocks noRot="1" noChangeAspect="1"/>
          </p:cNvPicPr>
          <p:nvPr>
            <a:wavAudioFile r:embed="rId1" name="~PP2850.WAV"/>
          </p:nvPr>
        </p:nvPicPr>
        <p:blipFill>
          <a:blip r:embed="rId5" cstate="print"/>
          <a:stretch>
            <a:fillRect/>
          </a:stretch>
        </p:blipFill>
        <p:spPr>
          <a:xfrm>
            <a:off x="11771313" y="6438900"/>
            <a:ext cx="203200" cy="203200"/>
          </a:xfrm>
          <a:prstGeom prst="rect">
            <a:avLst/>
          </a:prstGeom>
        </p:spPr>
      </p:pic>
    </p:spTree>
  </p:cSld>
  <p:clrMapOvr>
    <a:masterClrMapping/>
  </p:clrMapOvr>
  <p:transition advTm="29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LSDF: Five Parameters</a:t>
            </a:r>
            <a:endParaRPr lang="en-GB" b="1" dirty="0"/>
          </a:p>
        </p:txBody>
      </p:sp>
      <p:sp>
        <p:nvSpPr>
          <p:cNvPr id="3" name="Rectangle 2"/>
          <p:cNvSpPr/>
          <p:nvPr/>
        </p:nvSpPr>
        <p:spPr>
          <a:xfrm>
            <a:off x="6815286" y="2276872"/>
            <a:ext cx="4536504"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These plans are sensitive to, and supported by five parameters.</a:t>
            </a:r>
          </a:p>
        </p:txBody>
      </p:sp>
      <p:sp>
        <p:nvSpPr>
          <p:cNvPr id="4" name="Rounded Rectangle 3"/>
          <p:cNvSpPr/>
          <p:nvPr/>
        </p:nvSpPr>
        <p:spPr>
          <a:xfrm>
            <a:off x="1054646" y="177281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Workforce Availability</a:t>
            </a:r>
            <a:endParaRPr lang="en-GB" b="1" dirty="0"/>
          </a:p>
        </p:txBody>
      </p:sp>
      <p:sp>
        <p:nvSpPr>
          <p:cNvPr id="5" name="Rounded Rectangle 4"/>
          <p:cNvSpPr/>
          <p:nvPr/>
        </p:nvSpPr>
        <p:spPr>
          <a:xfrm>
            <a:off x="1054646" y="249289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Environmental Sustainability</a:t>
            </a:r>
            <a:endParaRPr lang="en-GB" b="1" dirty="0"/>
          </a:p>
        </p:txBody>
      </p:sp>
      <p:sp>
        <p:nvSpPr>
          <p:cNvPr id="6" name="Rounded Rectangle 5"/>
          <p:cNvSpPr/>
          <p:nvPr/>
        </p:nvSpPr>
        <p:spPr>
          <a:xfrm>
            <a:off x="1054646" y="321297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Digital</a:t>
            </a:r>
            <a:endParaRPr lang="en-GB" b="1" dirty="0"/>
          </a:p>
        </p:txBody>
      </p:sp>
      <p:sp>
        <p:nvSpPr>
          <p:cNvPr id="7" name="Rounded Rectangle 6"/>
          <p:cNvSpPr/>
          <p:nvPr/>
        </p:nvSpPr>
        <p:spPr>
          <a:xfrm>
            <a:off x="1054646" y="393305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Revenue Availability</a:t>
            </a:r>
            <a:endParaRPr lang="en-GB" b="1" dirty="0"/>
          </a:p>
        </p:txBody>
      </p:sp>
      <p:sp>
        <p:nvSpPr>
          <p:cNvPr id="8" name="Rounded Rectangle 7"/>
          <p:cNvSpPr/>
          <p:nvPr/>
        </p:nvSpPr>
        <p:spPr>
          <a:xfrm>
            <a:off x="1054646" y="4653136"/>
            <a:ext cx="36004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Capital Availability</a:t>
            </a:r>
            <a:endParaRPr lang="en-GB" b="1" dirty="0"/>
          </a:p>
        </p:txBody>
      </p:sp>
      <p:sp>
        <p:nvSpPr>
          <p:cNvPr id="10" name="Slide Number Placeholder 9"/>
          <p:cNvSpPr>
            <a:spLocks noGrp="1"/>
          </p:cNvSpPr>
          <p:nvPr>
            <p:ph type="sldNum" sz="quarter" idx="12"/>
          </p:nvPr>
        </p:nvSpPr>
        <p:spPr/>
        <p:txBody>
          <a:bodyPr/>
          <a:lstStyle/>
          <a:p>
            <a:fld id="{5AD99F46-8C9F-457F-8DD3-F2B418A0567D}" type="slidenum">
              <a:rPr lang="en-GB" smtClean="0"/>
              <a:pPr/>
              <a:t>19</a:t>
            </a:fld>
            <a:endParaRPr lang="en-GB"/>
          </a:p>
        </p:txBody>
      </p:sp>
      <p:pic>
        <p:nvPicPr>
          <p:cNvPr id="13" name="~PP2354.WAV">
            <a:hlinkClick r:id="" action="ppaction://media"/>
          </p:cNvPr>
          <p:cNvPicPr>
            <a:picLocks noRot="1" noChangeAspect="1"/>
          </p:cNvPicPr>
          <p:nvPr>
            <a:wavAudioFile r:embed="rId1" name="~PP2354.WAV"/>
          </p:nvPr>
        </p:nvPicPr>
        <p:blipFill>
          <a:blip r:embed="rId5" cstate="print"/>
          <a:stretch>
            <a:fillRect/>
          </a:stretch>
        </p:blipFill>
        <p:spPr>
          <a:xfrm>
            <a:off x="11771313" y="6438900"/>
            <a:ext cx="203200" cy="203200"/>
          </a:xfrm>
          <a:prstGeom prst="rect">
            <a:avLst/>
          </a:prstGeom>
        </p:spPr>
      </p:pic>
    </p:spTree>
  </p:cSld>
  <p:clrMapOvr>
    <a:masterClrMapping/>
  </p:clrMapOvr>
  <p:transition advTm="19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3" name="Content Placeholder 2"/>
          <p:cNvSpPr>
            <a:spLocks noGrp="1"/>
          </p:cNvSpPr>
          <p:nvPr>
            <p:ph idx="1"/>
          </p:nvPr>
        </p:nvSpPr>
        <p:spPr/>
        <p:txBody>
          <a:bodyPr>
            <a:normAutofit lnSpcReduction="10000"/>
          </a:bodyPr>
          <a:lstStyle/>
          <a:p>
            <a:r>
              <a:rPr lang="en-GB" dirty="0" smtClean="0"/>
              <a:t>The Lothian Health &amp; Care System</a:t>
            </a:r>
          </a:p>
          <a:p>
            <a:r>
              <a:rPr lang="en-GB" dirty="0" smtClean="0"/>
              <a:t>Our vision for the future</a:t>
            </a:r>
          </a:p>
          <a:p>
            <a:r>
              <a:rPr lang="en-GB" dirty="0" smtClean="0"/>
              <a:t>Where we are now</a:t>
            </a:r>
          </a:p>
          <a:p>
            <a:r>
              <a:rPr lang="en-GB" dirty="0" smtClean="0"/>
              <a:t>Assumptions</a:t>
            </a:r>
          </a:p>
          <a:p>
            <a:r>
              <a:rPr lang="en-GB" dirty="0" smtClean="0"/>
              <a:t>Principles, fixed points and proposals for change</a:t>
            </a:r>
          </a:p>
          <a:p>
            <a:r>
              <a:rPr lang="en-GB" dirty="0" smtClean="0"/>
              <a:t>The structure of the LSDF</a:t>
            </a:r>
          </a:p>
          <a:p>
            <a:r>
              <a:rPr lang="en-GB" dirty="0" smtClean="0"/>
              <a:t>Key messages</a:t>
            </a:r>
          </a:p>
          <a:p>
            <a:r>
              <a:rPr lang="en-GB" dirty="0" smtClean="0"/>
              <a:t>What next?</a:t>
            </a:r>
          </a:p>
          <a:p>
            <a:pPr>
              <a:buNone/>
            </a:pPr>
            <a:endParaRPr lang="en-GB" dirty="0"/>
          </a:p>
        </p:txBody>
      </p:sp>
      <p:sp>
        <p:nvSpPr>
          <p:cNvPr id="4" name="Slide Number Placeholder 3"/>
          <p:cNvSpPr>
            <a:spLocks noGrp="1"/>
          </p:cNvSpPr>
          <p:nvPr>
            <p:ph type="sldNum" sz="quarter" idx="12"/>
          </p:nvPr>
        </p:nvSpPr>
        <p:spPr/>
        <p:txBody>
          <a:bodyPr/>
          <a:lstStyle/>
          <a:p>
            <a:fld id="{5AD99F46-8C9F-457F-8DD3-F2B418A0567D}" type="slidenum">
              <a:rPr lang="en-GB" smtClean="0"/>
              <a:pPr/>
              <a:t>2</a:t>
            </a:fld>
            <a:endParaRPr lang="en-GB"/>
          </a:p>
        </p:txBody>
      </p:sp>
      <p:sp>
        <p:nvSpPr>
          <p:cNvPr id="5" name="Title 13"/>
          <p:cNvSpPr>
            <a:spLocks noGrp="1"/>
          </p:cNvSpPr>
          <p:nvPr>
            <p:ph type="title"/>
          </p:nvPr>
        </p:nvSpPr>
        <p:spPr/>
        <p:txBody>
          <a:bodyPr/>
          <a:lstStyle/>
          <a:p>
            <a:r>
              <a:rPr lang="en-GB" b="1" dirty="0" smtClean="0"/>
              <a:t>Contents</a:t>
            </a:r>
            <a:endParaRPr lang="en-GB" b="1" dirty="0"/>
          </a:p>
        </p:txBody>
      </p:sp>
      <p:pic>
        <p:nvPicPr>
          <p:cNvPr id="7" name="~PP4013.WAV">
            <a:hlinkClick r:id="" action="ppaction://media"/>
          </p:cNvPr>
          <p:cNvPicPr>
            <a:picLocks noRot="1" noChangeAspect="1"/>
          </p:cNvPicPr>
          <p:nvPr>
            <a:wavAudioFile r:embed="rId1" name="~PP4013.WAV"/>
          </p:nvPr>
        </p:nvPicPr>
        <p:blipFill>
          <a:blip r:embed="rId5" cstate="print"/>
          <a:stretch>
            <a:fillRect/>
          </a:stretch>
        </p:blipFill>
        <p:spPr>
          <a:xfrm>
            <a:off x="11771313" y="6438900"/>
            <a:ext cx="203200" cy="203200"/>
          </a:xfrm>
          <a:prstGeom prst="rect">
            <a:avLst/>
          </a:prstGeom>
        </p:spPr>
      </p:pic>
    </p:spTree>
  </p:cSld>
  <p:clrMapOvr>
    <a:masterClrMapping/>
  </p:clrMapOvr>
  <p:transition advTm="23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a:stretch>
            <a:fillRect/>
          </a:stretch>
        </p:blipFill>
        <p:spPr bwMode="auto">
          <a:xfrm>
            <a:off x="1221391" y="4"/>
            <a:ext cx="9746047" cy="6857999"/>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5AD99F46-8C9F-457F-8DD3-F2B418A0567D}" type="slidenum">
              <a:rPr lang="en-GB" smtClean="0"/>
              <a:pPr/>
              <a:t>20</a:t>
            </a:fld>
            <a:endParaRPr lang="en-GB"/>
          </a:p>
        </p:txBody>
      </p:sp>
      <p:pic>
        <p:nvPicPr>
          <p:cNvPr id="5" name="~PP2651.WAV">
            <a:hlinkClick r:id="" action="ppaction://media"/>
          </p:cNvPr>
          <p:cNvPicPr>
            <a:picLocks noRot="1" noChangeAspect="1"/>
          </p:cNvPicPr>
          <p:nvPr>
            <a:wavAudioFile r:embed="rId1" name="~PP2651.WAV"/>
          </p:nvPr>
        </p:nvPicPr>
        <p:blipFill>
          <a:blip r:embed="rId5" cstate="print"/>
          <a:stretch>
            <a:fillRect/>
          </a:stretch>
        </p:blipFill>
        <p:spPr>
          <a:xfrm>
            <a:off x="11771313" y="6438900"/>
            <a:ext cx="203200" cy="203200"/>
          </a:xfrm>
          <a:prstGeom prst="rect">
            <a:avLst/>
          </a:prstGeom>
        </p:spPr>
      </p:pic>
    </p:spTree>
  </p:cSld>
  <p:clrMapOvr>
    <a:masterClrMapping/>
  </p:clrMapOvr>
  <p:transition advTm="28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Key Messages: Challenges</a:t>
            </a:r>
            <a:endParaRPr lang="en-GB" b="1" dirty="0"/>
          </a:p>
        </p:txBody>
      </p:sp>
      <p:sp>
        <p:nvSpPr>
          <p:cNvPr id="4" name="Content Placeholder 3"/>
          <p:cNvSpPr>
            <a:spLocks noGrp="1"/>
          </p:cNvSpPr>
          <p:nvPr>
            <p:ph idx="1"/>
          </p:nvPr>
        </p:nvSpPr>
        <p:spPr/>
        <p:txBody>
          <a:bodyPr/>
          <a:lstStyle/>
          <a:p>
            <a:r>
              <a:rPr lang="en-GB" dirty="0" smtClean="0"/>
              <a:t>The ongoing impact of Covid-19 means our baseline is unstable</a:t>
            </a:r>
          </a:p>
          <a:p>
            <a:r>
              <a:rPr lang="en-GB" dirty="0" smtClean="0"/>
              <a:t>Our recovery, in terms of performance, will be measured in years, not months</a:t>
            </a:r>
          </a:p>
          <a:p>
            <a:r>
              <a:rPr lang="en-GB" dirty="0" smtClean="0"/>
              <a:t>We have a significant demographic challenge in terms of people joining our workforces</a:t>
            </a:r>
          </a:p>
          <a:p>
            <a:r>
              <a:rPr lang="en-GB" dirty="0" smtClean="0"/>
              <a:t>We have made a clear commitment on climate change, and our role in achieving net zero carbon emissions</a:t>
            </a:r>
            <a:endParaRPr lang="en-GB" dirty="0"/>
          </a:p>
        </p:txBody>
      </p:sp>
      <p:sp>
        <p:nvSpPr>
          <p:cNvPr id="5" name="Slide Number Placeholder 4"/>
          <p:cNvSpPr>
            <a:spLocks noGrp="1"/>
          </p:cNvSpPr>
          <p:nvPr>
            <p:ph type="sldNum" sz="quarter" idx="12"/>
          </p:nvPr>
        </p:nvSpPr>
        <p:spPr/>
        <p:txBody>
          <a:bodyPr/>
          <a:lstStyle/>
          <a:p>
            <a:fld id="{5AD99F46-8C9F-457F-8DD3-F2B418A0567D}" type="slidenum">
              <a:rPr lang="en-GB" smtClean="0"/>
              <a:pPr/>
              <a:t>21</a:t>
            </a:fld>
            <a:endParaRPr lang="en-GB"/>
          </a:p>
        </p:txBody>
      </p:sp>
      <p:pic>
        <p:nvPicPr>
          <p:cNvPr id="8" name="~PP727.WAV">
            <a:hlinkClick r:id="" action="ppaction://media"/>
          </p:cNvPr>
          <p:cNvPicPr>
            <a:picLocks noRot="1" noChangeAspect="1"/>
          </p:cNvPicPr>
          <p:nvPr>
            <a:wavAudioFile r:embed="rId1" name="~PP727.WAV"/>
          </p:nvPr>
        </p:nvPicPr>
        <p:blipFill>
          <a:blip r:embed="rId5" cstate="print"/>
          <a:stretch>
            <a:fillRect/>
          </a:stretch>
        </p:blipFill>
        <p:spPr>
          <a:xfrm>
            <a:off x="11771313" y="6438900"/>
            <a:ext cx="203200" cy="203200"/>
          </a:xfrm>
          <a:prstGeom prst="rect">
            <a:avLst/>
          </a:prstGeom>
        </p:spPr>
      </p:pic>
    </p:spTree>
  </p:cSld>
  <p:clrMapOvr>
    <a:masterClrMapping/>
  </p:clrMapOvr>
  <p:transition advTm="30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Key Messages: Ways of working</a:t>
            </a:r>
            <a:endParaRPr lang="en-GB" b="1" dirty="0"/>
          </a:p>
        </p:txBody>
      </p:sp>
      <p:sp>
        <p:nvSpPr>
          <p:cNvPr id="4" name="Content Placeholder 3"/>
          <p:cNvSpPr>
            <a:spLocks noGrp="1"/>
          </p:cNvSpPr>
          <p:nvPr>
            <p:ph idx="1"/>
          </p:nvPr>
        </p:nvSpPr>
        <p:spPr/>
        <p:txBody>
          <a:bodyPr/>
          <a:lstStyle/>
          <a:p>
            <a:r>
              <a:rPr lang="en-GB" dirty="0" smtClean="0"/>
              <a:t>We see the citizen’s home as a key fixed point in supporting people to stay well, and in delivering care</a:t>
            </a:r>
          </a:p>
          <a:p>
            <a:r>
              <a:rPr lang="en-GB" dirty="0" smtClean="0"/>
              <a:t>We see an increasing role for prevention and self-care</a:t>
            </a:r>
          </a:p>
          <a:p>
            <a:r>
              <a:rPr lang="en-GB" dirty="0" smtClean="0"/>
              <a:t>We anticipate closer working across the public sphere including statutory, third and private sector organisations</a:t>
            </a:r>
          </a:p>
          <a:p>
            <a:r>
              <a:rPr lang="en-GB" dirty="0" smtClean="0"/>
              <a:t>We are committed to anchor institution principles and actions</a:t>
            </a:r>
          </a:p>
          <a:p>
            <a:r>
              <a:rPr lang="en-GB" dirty="0" smtClean="0"/>
              <a:t>We see children’s services as an area for long-term investment in prevention and improved experiences </a:t>
            </a:r>
          </a:p>
          <a:p>
            <a:endParaRPr lang="en-GB" dirty="0"/>
          </a:p>
        </p:txBody>
      </p:sp>
      <p:sp>
        <p:nvSpPr>
          <p:cNvPr id="5" name="Slide Number Placeholder 4"/>
          <p:cNvSpPr>
            <a:spLocks noGrp="1"/>
          </p:cNvSpPr>
          <p:nvPr>
            <p:ph type="sldNum" sz="quarter" idx="12"/>
          </p:nvPr>
        </p:nvSpPr>
        <p:spPr/>
        <p:txBody>
          <a:bodyPr/>
          <a:lstStyle/>
          <a:p>
            <a:fld id="{5AD99F46-8C9F-457F-8DD3-F2B418A0567D}" type="slidenum">
              <a:rPr lang="en-GB" smtClean="0"/>
              <a:pPr/>
              <a:t>22</a:t>
            </a:fld>
            <a:endParaRPr lang="en-GB"/>
          </a:p>
        </p:txBody>
      </p:sp>
      <p:pic>
        <p:nvPicPr>
          <p:cNvPr id="8" name="~PP2019.WAV">
            <a:hlinkClick r:id="" action="ppaction://media"/>
          </p:cNvPr>
          <p:cNvPicPr>
            <a:picLocks noRot="1" noChangeAspect="1"/>
          </p:cNvPicPr>
          <p:nvPr>
            <a:wavAudioFile r:embed="rId1" name="~PP2019.WAV"/>
          </p:nvPr>
        </p:nvPicPr>
        <p:blipFill>
          <a:blip r:embed="rId4" cstate="print"/>
          <a:stretch>
            <a:fillRect/>
          </a:stretch>
        </p:blipFill>
        <p:spPr>
          <a:xfrm>
            <a:off x="11771313" y="6438900"/>
            <a:ext cx="203200" cy="203200"/>
          </a:xfrm>
          <a:prstGeom prst="rect">
            <a:avLst/>
          </a:prstGeom>
        </p:spPr>
      </p:pic>
    </p:spTree>
  </p:cSld>
  <p:clrMapOvr>
    <a:masterClrMapping/>
  </p:clrMapOvr>
  <p:transition advTm="378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Key Messages: Investment</a:t>
            </a:r>
            <a:endParaRPr lang="en-GB" b="1" dirty="0"/>
          </a:p>
        </p:txBody>
      </p:sp>
      <p:sp>
        <p:nvSpPr>
          <p:cNvPr id="4" name="Content Placeholder 3"/>
          <p:cNvSpPr>
            <a:spLocks noGrp="1"/>
          </p:cNvSpPr>
          <p:nvPr>
            <p:ph idx="1"/>
          </p:nvPr>
        </p:nvSpPr>
        <p:spPr>
          <a:xfrm>
            <a:off x="609523" y="1600201"/>
            <a:ext cx="10971372" cy="4853135"/>
          </a:xfrm>
        </p:spPr>
        <p:txBody>
          <a:bodyPr>
            <a:normAutofit fontScale="92500"/>
          </a:bodyPr>
          <a:lstStyle/>
          <a:p>
            <a:r>
              <a:rPr lang="en-GB" dirty="0" smtClean="0"/>
              <a:t>We intend to make a growing investment in keeping our workforce well and productive</a:t>
            </a:r>
          </a:p>
          <a:p>
            <a:r>
              <a:rPr lang="en-GB" dirty="0" smtClean="0"/>
              <a:t>We expect to make significant capital investments, in buildings and in technology over the next five years</a:t>
            </a:r>
          </a:p>
          <a:p>
            <a:r>
              <a:rPr lang="en-GB" dirty="0" smtClean="0"/>
              <a:t>We will invest in and increase digital communications technology in particular, and technological innovation generally</a:t>
            </a:r>
          </a:p>
          <a:p>
            <a:r>
              <a:rPr lang="en-GB" dirty="0" smtClean="0"/>
              <a:t>We will review how we use community facilities</a:t>
            </a:r>
          </a:p>
          <a:p>
            <a:r>
              <a:rPr lang="en-GB" dirty="0" smtClean="0"/>
              <a:t>We expect that new facilities for primary care will increasingly be built as shared spaces or “community hubs”</a:t>
            </a:r>
            <a:endParaRPr lang="en-GB" dirty="0"/>
          </a:p>
        </p:txBody>
      </p:sp>
      <p:sp>
        <p:nvSpPr>
          <p:cNvPr id="5" name="Slide Number Placeholder 4"/>
          <p:cNvSpPr>
            <a:spLocks noGrp="1"/>
          </p:cNvSpPr>
          <p:nvPr>
            <p:ph type="sldNum" sz="quarter" idx="12"/>
          </p:nvPr>
        </p:nvSpPr>
        <p:spPr/>
        <p:txBody>
          <a:bodyPr/>
          <a:lstStyle/>
          <a:p>
            <a:fld id="{5AD99F46-8C9F-457F-8DD3-F2B418A0567D}" type="slidenum">
              <a:rPr lang="en-GB" smtClean="0"/>
              <a:pPr/>
              <a:t>23</a:t>
            </a:fld>
            <a:endParaRPr lang="en-GB"/>
          </a:p>
        </p:txBody>
      </p:sp>
      <p:pic>
        <p:nvPicPr>
          <p:cNvPr id="8" name="~PP2204.WAV">
            <a:hlinkClick r:id="" action="ppaction://media"/>
          </p:cNvPr>
          <p:cNvPicPr>
            <a:picLocks noRot="1" noChangeAspect="1"/>
          </p:cNvPicPr>
          <p:nvPr>
            <a:wavAudioFile r:embed="rId1" name="~PP2204.WAV"/>
          </p:nvPr>
        </p:nvPicPr>
        <p:blipFill>
          <a:blip r:embed="rId4" cstate="print"/>
          <a:stretch>
            <a:fillRect/>
          </a:stretch>
        </p:blipFill>
        <p:spPr>
          <a:xfrm>
            <a:off x="11771313" y="6438900"/>
            <a:ext cx="203200" cy="203200"/>
          </a:xfrm>
          <a:prstGeom prst="rect">
            <a:avLst/>
          </a:prstGeom>
        </p:spPr>
      </p:pic>
    </p:spTree>
  </p:cSld>
  <p:clrMapOvr>
    <a:masterClrMapping/>
  </p:clrMapOvr>
  <p:transition advTm="326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What next? </a:t>
            </a:r>
            <a:endParaRPr lang="en-GB" b="1" dirty="0"/>
          </a:p>
        </p:txBody>
      </p:sp>
      <p:sp>
        <p:nvSpPr>
          <p:cNvPr id="3" name="Rounded Rectangle 2"/>
          <p:cNvSpPr/>
          <p:nvPr/>
        </p:nvSpPr>
        <p:spPr>
          <a:xfrm>
            <a:off x="334566" y="1484784"/>
            <a:ext cx="5256584" cy="48245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Do you feel the Lothian Strategic Development Framework addresses the issues that are most important?  If not, why not?</a:t>
            </a:r>
          </a:p>
          <a:p>
            <a:pPr algn="ctr"/>
            <a:endParaRPr lang="en-GB" dirty="0" smtClean="0">
              <a:solidFill>
                <a:schemeClr val="tx1"/>
              </a:solidFill>
            </a:endParaRPr>
          </a:p>
          <a:p>
            <a:pPr algn="ctr"/>
            <a:r>
              <a:rPr lang="en-GB" dirty="0" smtClean="0">
                <a:solidFill>
                  <a:schemeClr val="tx1"/>
                </a:solidFill>
              </a:rPr>
              <a:t>Have we missed anything really significant in the Lothian Strategic Development Framework? </a:t>
            </a:r>
          </a:p>
          <a:p>
            <a:pPr algn="ctr"/>
            <a:r>
              <a:rPr lang="en-GB" dirty="0" smtClean="0">
                <a:solidFill>
                  <a:schemeClr val="tx1"/>
                </a:solidFill>
              </a:rPr>
              <a:t>If so, what?</a:t>
            </a:r>
          </a:p>
          <a:p>
            <a:pPr algn="ctr"/>
            <a:endParaRPr lang="en-GB" dirty="0" smtClean="0">
              <a:solidFill>
                <a:schemeClr val="tx1"/>
              </a:solidFill>
            </a:endParaRPr>
          </a:p>
          <a:p>
            <a:pPr algn="ctr"/>
            <a:r>
              <a:rPr lang="en-GB" dirty="0" smtClean="0">
                <a:solidFill>
                  <a:schemeClr val="tx1"/>
                </a:solidFill>
              </a:rPr>
              <a:t>What, if any, of the proposals set out in the LSDF worry or concern you?</a:t>
            </a:r>
          </a:p>
          <a:p>
            <a:pPr algn="ctr"/>
            <a:endParaRPr lang="en-GB" dirty="0" smtClean="0">
              <a:solidFill>
                <a:schemeClr val="tx1"/>
              </a:solidFill>
            </a:endParaRPr>
          </a:p>
          <a:p>
            <a:pPr algn="ctr"/>
            <a:r>
              <a:rPr lang="en-GB" dirty="0" smtClean="0">
                <a:solidFill>
                  <a:schemeClr val="tx1"/>
                </a:solidFill>
              </a:rPr>
              <a:t>What would you suggest that the Lothian Health &amp; Care System could do to alleviate your concerns?</a:t>
            </a:r>
          </a:p>
          <a:p>
            <a:pPr algn="ctr"/>
            <a:endParaRPr lang="en-GB" dirty="0" smtClean="0">
              <a:solidFill>
                <a:schemeClr val="tx1"/>
              </a:solidFill>
            </a:endParaRPr>
          </a:p>
          <a:p>
            <a:pPr algn="ctr"/>
            <a:r>
              <a:rPr lang="en-GB" dirty="0" smtClean="0">
                <a:solidFill>
                  <a:schemeClr val="tx1"/>
                </a:solidFill>
              </a:rPr>
              <a:t>Is there anything else you would like to tell us?</a:t>
            </a:r>
            <a:endParaRPr lang="en-GB" dirty="0"/>
          </a:p>
        </p:txBody>
      </p:sp>
      <p:sp>
        <p:nvSpPr>
          <p:cNvPr id="5" name="Rectangle 4"/>
          <p:cNvSpPr/>
          <p:nvPr/>
        </p:nvSpPr>
        <p:spPr>
          <a:xfrm>
            <a:off x="6239222" y="1556792"/>
            <a:ext cx="561662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We have shared our challenges and our ideas about the future. </a:t>
            </a:r>
          </a:p>
          <a:p>
            <a:endParaRPr lang="en-GB" sz="2400" dirty="0" smtClean="0">
              <a:solidFill>
                <a:schemeClr val="tx1"/>
              </a:solidFill>
            </a:endParaRPr>
          </a:p>
          <a:p>
            <a:r>
              <a:rPr lang="en-GB" sz="2400" dirty="0" smtClean="0">
                <a:solidFill>
                  <a:schemeClr val="tx1"/>
                </a:solidFill>
              </a:rPr>
              <a:t>You can read more in the Lothian Strategic Development Framework, published on our website.</a:t>
            </a:r>
          </a:p>
          <a:p>
            <a:endParaRPr lang="en-GB" sz="2400" dirty="0" smtClean="0">
              <a:solidFill>
                <a:schemeClr val="tx1"/>
              </a:solidFill>
            </a:endParaRPr>
          </a:p>
          <a:p>
            <a:r>
              <a:rPr lang="en-GB" sz="2400" dirty="0" smtClean="0">
                <a:solidFill>
                  <a:schemeClr val="tx1"/>
                </a:solidFill>
              </a:rPr>
              <a:t>We would like to hear what you think about our ideas. </a:t>
            </a:r>
          </a:p>
          <a:p>
            <a:endParaRPr lang="en-GB" sz="2400" dirty="0" smtClean="0">
              <a:solidFill>
                <a:schemeClr val="tx1"/>
              </a:solidFill>
            </a:endParaRPr>
          </a:p>
          <a:p>
            <a:r>
              <a:rPr lang="en-GB" sz="2400" dirty="0" smtClean="0">
                <a:solidFill>
                  <a:schemeClr val="tx1"/>
                </a:solidFill>
              </a:rPr>
              <a:t>Please tell us what you think before </a:t>
            </a:r>
          </a:p>
          <a:p>
            <a:r>
              <a:rPr lang="en-GB" sz="2400" b="1" dirty="0" smtClean="0">
                <a:solidFill>
                  <a:schemeClr val="tx1"/>
                </a:solidFill>
              </a:rPr>
              <a:t>31</a:t>
            </a:r>
            <a:r>
              <a:rPr lang="en-GB" sz="2400" b="1" baseline="30000" dirty="0" smtClean="0">
                <a:solidFill>
                  <a:schemeClr val="tx1"/>
                </a:solidFill>
              </a:rPr>
              <a:t>st</a:t>
            </a:r>
            <a:r>
              <a:rPr lang="en-GB" sz="2400" b="1" dirty="0" smtClean="0">
                <a:solidFill>
                  <a:schemeClr val="tx1"/>
                </a:solidFill>
              </a:rPr>
              <a:t> May 2022.</a:t>
            </a:r>
          </a:p>
          <a:p>
            <a:endParaRPr lang="en-GB" sz="2400" dirty="0" smtClean="0">
              <a:solidFill>
                <a:schemeClr val="tx1"/>
              </a:solidFill>
            </a:endParaRPr>
          </a:p>
          <a:p>
            <a:endParaRPr lang="en-GB" sz="2400" dirty="0" smtClean="0">
              <a:solidFill>
                <a:schemeClr val="tx1"/>
              </a:solidFill>
            </a:endParaRPr>
          </a:p>
        </p:txBody>
      </p:sp>
      <p:sp>
        <p:nvSpPr>
          <p:cNvPr id="6" name="Slide Number Placeholder 5"/>
          <p:cNvSpPr>
            <a:spLocks noGrp="1"/>
          </p:cNvSpPr>
          <p:nvPr>
            <p:ph type="sldNum" sz="quarter" idx="12"/>
          </p:nvPr>
        </p:nvSpPr>
        <p:spPr/>
        <p:txBody>
          <a:bodyPr/>
          <a:lstStyle/>
          <a:p>
            <a:fld id="{5AD99F46-8C9F-457F-8DD3-F2B418A0567D}" type="slidenum">
              <a:rPr lang="en-GB" smtClean="0"/>
              <a:pPr/>
              <a:t>24</a:t>
            </a:fld>
            <a:endParaRPr lang="en-GB"/>
          </a:p>
        </p:txBody>
      </p:sp>
      <p:pic>
        <p:nvPicPr>
          <p:cNvPr id="9" name="~PP3108.WAV">
            <a:hlinkClick r:id="" action="ppaction://media"/>
          </p:cNvPr>
          <p:cNvPicPr>
            <a:picLocks noRot="1" noChangeAspect="1"/>
          </p:cNvPicPr>
          <p:nvPr>
            <a:wavAudioFile r:embed="rId1" name="~PP3108.WAV"/>
          </p:nvPr>
        </p:nvPicPr>
        <p:blipFill>
          <a:blip r:embed="rId5" cstate="print"/>
          <a:stretch>
            <a:fillRect/>
          </a:stretch>
        </p:blipFill>
        <p:spPr>
          <a:xfrm>
            <a:off x="11771313" y="6438900"/>
            <a:ext cx="203200" cy="203200"/>
          </a:xfrm>
          <a:prstGeom prst="rect">
            <a:avLst/>
          </a:prstGeom>
        </p:spPr>
      </p:pic>
    </p:spTree>
  </p:cSld>
  <p:clrMapOvr>
    <a:masterClrMapping/>
  </p:clrMapOvr>
  <p:transition advTm="62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4" cstate="print"/>
          <a:srcRect l="28125" t="32292" r="10156" b="18750"/>
          <a:stretch>
            <a:fillRect/>
          </a:stretch>
        </p:blipFill>
        <p:spPr bwMode="auto">
          <a:xfrm>
            <a:off x="1" y="1752600"/>
            <a:ext cx="12192000" cy="5105400"/>
          </a:xfrm>
          <a:prstGeom prst="rect">
            <a:avLst/>
          </a:prstGeom>
          <a:noFill/>
          <a:ln w="9525">
            <a:noFill/>
            <a:miter lim="800000"/>
            <a:headEnd/>
            <a:tailEnd/>
          </a:ln>
        </p:spPr>
      </p:pic>
      <p:sp>
        <p:nvSpPr>
          <p:cNvPr id="6" name="Rounded Rectangle 5"/>
          <p:cNvSpPr/>
          <p:nvPr/>
        </p:nvSpPr>
        <p:spPr>
          <a:xfrm>
            <a:off x="334566" y="1556792"/>
            <a:ext cx="11523609" cy="7920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Read more: </a:t>
            </a:r>
            <a:r>
              <a:rPr lang="en-GB" sz="2400" dirty="0" smtClean="0">
                <a:solidFill>
                  <a:schemeClr val="tx1"/>
                </a:solidFill>
                <a:hlinkClick r:id="rId5"/>
              </a:rPr>
              <a:t>https://org.nhslothian.scot/Strategies/LSDF/Pages/default.aspx</a:t>
            </a:r>
            <a:r>
              <a:rPr lang="en-GB" sz="2400" dirty="0" smtClean="0">
                <a:solidFill>
                  <a:schemeClr val="tx1"/>
                </a:solidFill>
              </a:rPr>
              <a:t> </a:t>
            </a:r>
            <a:endParaRPr lang="en-GB" sz="2400" dirty="0">
              <a:solidFill>
                <a:schemeClr val="tx1"/>
              </a:solidFill>
            </a:endParaRPr>
          </a:p>
        </p:txBody>
      </p:sp>
      <p:sp>
        <p:nvSpPr>
          <p:cNvPr id="7" name="Rounded Rectangle 6"/>
          <p:cNvSpPr/>
          <p:nvPr/>
        </p:nvSpPr>
        <p:spPr>
          <a:xfrm>
            <a:off x="334566" y="2492896"/>
            <a:ext cx="11523609" cy="7920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Tell us what you think: </a:t>
            </a:r>
            <a:r>
              <a:rPr lang="en-GB" sz="2400" dirty="0" smtClean="0">
                <a:solidFill>
                  <a:schemeClr val="tx1"/>
                </a:solidFill>
                <a:hlinkClick r:id="rId6"/>
              </a:rPr>
              <a:t>loth.lsdf@nhslothian.scot.nhs.uk</a:t>
            </a:r>
            <a:r>
              <a:rPr lang="en-GB" sz="2400" dirty="0" smtClean="0">
                <a:solidFill>
                  <a:schemeClr val="tx1"/>
                </a:solidFill>
              </a:rPr>
              <a:t> </a:t>
            </a:r>
            <a:endParaRPr lang="en-GB" sz="2400" dirty="0">
              <a:solidFill>
                <a:schemeClr val="tx1"/>
              </a:solidFill>
            </a:endParaRPr>
          </a:p>
        </p:txBody>
      </p:sp>
      <p:sp>
        <p:nvSpPr>
          <p:cNvPr id="8" name="Rounded Rectangle 7"/>
          <p:cNvSpPr/>
          <p:nvPr/>
        </p:nvSpPr>
        <p:spPr>
          <a:xfrm>
            <a:off x="334566" y="3429000"/>
            <a:ext cx="11523609" cy="1296144"/>
          </a:xfrm>
          <a:prstGeom prst="roundRect">
            <a:avLst/>
          </a:prstGeom>
          <a:solidFill>
            <a:srgbClr val="F3F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We see this as the start of a conversation. </a:t>
            </a:r>
          </a:p>
          <a:p>
            <a:pPr algn="ctr"/>
            <a:r>
              <a:rPr lang="en-GB" sz="2400" dirty="0" smtClean="0">
                <a:solidFill>
                  <a:schemeClr val="tx1"/>
                </a:solidFill>
              </a:rPr>
              <a:t>We will continue to develop our plans over the coming years,</a:t>
            </a:r>
          </a:p>
          <a:p>
            <a:pPr algn="ctr"/>
            <a:r>
              <a:rPr lang="en-GB" sz="2400" dirty="0" smtClean="0">
                <a:solidFill>
                  <a:schemeClr val="tx1"/>
                </a:solidFill>
              </a:rPr>
              <a:t> taking into account what people tell us. </a:t>
            </a:r>
            <a:endParaRPr lang="en-GB" sz="2400" dirty="0">
              <a:solidFill>
                <a:schemeClr val="tx1"/>
              </a:solidFill>
            </a:endParaRPr>
          </a:p>
        </p:txBody>
      </p:sp>
      <p:sp>
        <p:nvSpPr>
          <p:cNvPr id="9" name="Rounded Rectangle 8"/>
          <p:cNvSpPr/>
          <p:nvPr/>
        </p:nvSpPr>
        <p:spPr>
          <a:xfrm>
            <a:off x="334566" y="4869160"/>
            <a:ext cx="11521280" cy="100811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If you are interested in helping us to design services for the future, </a:t>
            </a:r>
          </a:p>
          <a:p>
            <a:pPr algn="ctr"/>
            <a:r>
              <a:rPr lang="en-GB" sz="2400" dirty="0" smtClean="0">
                <a:solidFill>
                  <a:schemeClr val="tx1"/>
                </a:solidFill>
              </a:rPr>
              <a:t>join our Get Involved Network : </a:t>
            </a:r>
            <a:r>
              <a:rPr lang="en-GB" sz="2400" dirty="0" smtClean="0">
                <a:hlinkClick r:id="rId7"/>
              </a:rPr>
              <a:t>getinvolved@nhslothian.scot.nhs.uk</a:t>
            </a:r>
            <a:r>
              <a:rPr lang="en-GB" sz="2400" dirty="0" smtClean="0"/>
              <a:t> </a:t>
            </a:r>
            <a:endParaRPr lang="en-GB" sz="2400" dirty="0"/>
          </a:p>
        </p:txBody>
      </p:sp>
      <p:sp>
        <p:nvSpPr>
          <p:cNvPr id="10" name="Slide Number Placeholder 9"/>
          <p:cNvSpPr>
            <a:spLocks noGrp="1"/>
          </p:cNvSpPr>
          <p:nvPr>
            <p:ph type="sldNum" sz="quarter" idx="12"/>
          </p:nvPr>
        </p:nvSpPr>
        <p:spPr/>
        <p:txBody>
          <a:bodyPr/>
          <a:lstStyle/>
          <a:p>
            <a:fld id="{5AD99F46-8C9F-457F-8DD3-F2B418A0567D}" type="slidenum">
              <a:rPr lang="en-GB" smtClean="0"/>
              <a:pPr/>
              <a:t>25</a:t>
            </a:fld>
            <a:endParaRPr lang="en-GB"/>
          </a:p>
        </p:txBody>
      </p:sp>
      <p:pic>
        <p:nvPicPr>
          <p:cNvPr id="11" name="~PP1670.WAV">
            <a:hlinkClick r:id="" action="ppaction://media"/>
          </p:cNvPr>
          <p:cNvPicPr>
            <a:picLocks noRot="1" noChangeAspect="1"/>
          </p:cNvPicPr>
          <p:nvPr>
            <a:wavAudioFile r:embed="rId1" name="~PP1670.WAV"/>
          </p:nvPr>
        </p:nvPicPr>
        <p:blipFill>
          <a:blip r:embed="rId8" cstate="print"/>
          <a:stretch>
            <a:fillRect/>
          </a:stretch>
        </p:blipFill>
        <p:spPr>
          <a:xfrm>
            <a:off x="11771313" y="6438900"/>
            <a:ext cx="203200" cy="203200"/>
          </a:xfrm>
          <a:prstGeom prst="rect">
            <a:avLst/>
          </a:prstGeom>
        </p:spPr>
      </p:pic>
    </p:spTree>
  </p:cSld>
  <p:clrMapOvr>
    <a:masterClrMapping/>
  </p:clrMapOvr>
  <p:transition advTm="27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12" name="Rounded Rectangle 11"/>
          <p:cNvSpPr/>
          <p:nvPr/>
        </p:nvSpPr>
        <p:spPr>
          <a:xfrm>
            <a:off x="334568" y="1700808"/>
            <a:ext cx="5279899" cy="4968552"/>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Rounded Rectangle 3"/>
          <p:cNvSpPr/>
          <p:nvPr/>
        </p:nvSpPr>
        <p:spPr>
          <a:xfrm>
            <a:off x="1198437" y="2276872"/>
            <a:ext cx="3551932" cy="79208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East Lothian </a:t>
            </a:r>
          </a:p>
          <a:p>
            <a:pPr algn="ctr"/>
            <a:r>
              <a:rPr lang="en-GB" sz="2400" dirty="0" smtClean="0">
                <a:solidFill>
                  <a:schemeClr val="tx1"/>
                </a:solidFill>
              </a:rPr>
              <a:t>Integration Joint Board</a:t>
            </a:r>
            <a:endParaRPr lang="en-GB" sz="2400" dirty="0">
              <a:solidFill>
                <a:schemeClr val="tx1"/>
              </a:solidFill>
            </a:endParaRPr>
          </a:p>
        </p:txBody>
      </p:sp>
      <p:sp>
        <p:nvSpPr>
          <p:cNvPr id="5" name="Rounded Rectangle 4"/>
          <p:cNvSpPr/>
          <p:nvPr/>
        </p:nvSpPr>
        <p:spPr>
          <a:xfrm>
            <a:off x="1198437" y="3140968"/>
            <a:ext cx="3551932" cy="79208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Edinburgh </a:t>
            </a:r>
          </a:p>
          <a:p>
            <a:pPr algn="ctr"/>
            <a:r>
              <a:rPr lang="en-GB" sz="2400" dirty="0" smtClean="0">
                <a:solidFill>
                  <a:schemeClr val="tx1"/>
                </a:solidFill>
              </a:rPr>
              <a:t>Integration Joint Board</a:t>
            </a:r>
            <a:endParaRPr lang="en-GB" sz="2400" dirty="0">
              <a:solidFill>
                <a:schemeClr val="tx1"/>
              </a:solidFill>
            </a:endParaRPr>
          </a:p>
        </p:txBody>
      </p:sp>
      <p:sp>
        <p:nvSpPr>
          <p:cNvPr id="6" name="Rounded Rectangle 5"/>
          <p:cNvSpPr/>
          <p:nvPr/>
        </p:nvSpPr>
        <p:spPr>
          <a:xfrm>
            <a:off x="1198437" y="4005064"/>
            <a:ext cx="3551932" cy="79208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Midlothian </a:t>
            </a:r>
          </a:p>
          <a:p>
            <a:pPr algn="ctr"/>
            <a:r>
              <a:rPr lang="en-GB" sz="2400" dirty="0" smtClean="0">
                <a:solidFill>
                  <a:schemeClr val="tx1"/>
                </a:solidFill>
              </a:rPr>
              <a:t>Integration Joint Board</a:t>
            </a:r>
            <a:endParaRPr lang="en-GB" sz="2400" dirty="0">
              <a:solidFill>
                <a:schemeClr val="tx1"/>
              </a:solidFill>
            </a:endParaRPr>
          </a:p>
        </p:txBody>
      </p:sp>
      <p:sp>
        <p:nvSpPr>
          <p:cNvPr id="7" name="Rounded Rectangle 6"/>
          <p:cNvSpPr/>
          <p:nvPr/>
        </p:nvSpPr>
        <p:spPr>
          <a:xfrm>
            <a:off x="1198437" y="4869160"/>
            <a:ext cx="3551932" cy="79208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NHS Lothian</a:t>
            </a:r>
            <a:endParaRPr lang="en-GB" sz="2400" dirty="0">
              <a:solidFill>
                <a:schemeClr val="tx1"/>
              </a:solidFill>
            </a:endParaRPr>
          </a:p>
        </p:txBody>
      </p:sp>
      <p:sp>
        <p:nvSpPr>
          <p:cNvPr id="8" name="Rounded Rectangle 7"/>
          <p:cNvSpPr/>
          <p:nvPr/>
        </p:nvSpPr>
        <p:spPr>
          <a:xfrm>
            <a:off x="1198437" y="5733256"/>
            <a:ext cx="3551932" cy="79208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West Lothian</a:t>
            </a:r>
          </a:p>
          <a:p>
            <a:pPr algn="ctr"/>
            <a:r>
              <a:rPr lang="en-GB" sz="2400" dirty="0" smtClean="0">
                <a:solidFill>
                  <a:schemeClr val="tx1"/>
                </a:solidFill>
              </a:rPr>
              <a:t>Integration Joint Board</a:t>
            </a:r>
            <a:endParaRPr lang="en-GB" sz="2400" dirty="0">
              <a:solidFill>
                <a:schemeClr val="tx1"/>
              </a:solidFill>
            </a:endParaRPr>
          </a:p>
        </p:txBody>
      </p:sp>
      <p:sp>
        <p:nvSpPr>
          <p:cNvPr id="9" name="Rounded Rectangle 8"/>
          <p:cNvSpPr/>
          <p:nvPr/>
        </p:nvSpPr>
        <p:spPr>
          <a:xfrm>
            <a:off x="861939" y="1412776"/>
            <a:ext cx="4223919" cy="79208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rPr>
              <a:t>Lothian Health &amp; Care System</a:t>
            </a:r>
            <a:endParaRPr lang="en-GB" sz="2400" b="1" dirty="0">
              <a:solidFill>
                <a:schemeClr val="bg1"/>
              </a:solidFill>
            </a:endParaRPr>
          </a:p>
        </p:txBody>
      </p:sp>
      <p:sp>
        <p:nvSpPr>
          <p:cNvPr id="10" name="Rectangle 9"/>
          <p:cNvSpPr/>
          <p:nvPr/>
        </p:nvSpPr>
        <p:spPr>
          <a:xfrm>
            <a:off x="6575197" y="1700808"/>
            <a:ext cx="4511914"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The Lothian Health &amp; Care System is made up of five organisations. </a:t>
            </a:r>
          </a:p>
          <a:p>
            <a:endParaRPr lang="en-GB" sz="2400" dirty="0">
              <a:solidFill>
                <a:schemeClr val="tx1"/>
              </a:solidFill>
            </a:endParaRPr>
          </a:p>
          <a:p>
            <a:r>
              <a:rPr lang="en-GB" sz="2400" dirty="0" smtClean="0">
                <a:solidFill>
                  <a:schemeClr val="tx1"/>
                </a:solidFill>
              </a:rPr>
              <a:t>These organisations are responsible for planning, commissioning and delivery of health and care services in Lothian</a:t>
            </a:r>
            <a:endParaRPr lang="en-GB" sz="2400" dirty="0">
              <a:solidFill>
                <a:schemeClr val="tx1"/>
              </a:solidFill>
            </a:endParaRPr>
          </a:p>
        </p:txBody>
      </p:sp>
      <p:sp>
        <p:nvSpPr>
          <p:cNvPr id="14" name="Title 13"/>
          <p:cNvSpPr>
            <a:spLocks noGrp="1"/>
          </p:cNvSpPr>
          <p:nvPr>
            <p:ph type="title"/>
          </p:nvPr>
        </p:nvSpPr>
        <p:spPr/>
        <p:txBody>
          <a:bodyPr/>
          <a:lstStyle/>
          <a:p>
            <a:r>
              <a:rPr lang="en-GB" b="1" dirty="0" smtClean="0"/>
              <a:t>Lothian Health &amp; Care System</a:t>
            </a:r>
            <a:endParaRPr lang="en-GB" b="1" dirty="0"/>
          </a:p>
        </p:txBody>
      </p:sp>
      <p:sp>
        <p:nvSpPr>
          <p:cNvPr id="13" name="Slide Number Placeholder 12"/>
          <p:cNvSpPr>
            <a:spLocks noGrp="1"/>
          </p:cNvSpPr>
          <p:nvPr>
            <p:ph type="sldNum" sz="quarter" idx="12"/>
          </p:nvPr>
        </p:nvSpPr>
        <p:spPr/>
        <p:txBody>
          <a:bodyPr/>
          <a:lstStyle/>
          <a:p>
            <a:fld id="{5AD99F46-8C9F-457F-8DD3-F2B418A0567D}" type="slidenum">
              <a:rPr lang="en-GB" smtClean="0"/>
              <a:pPr/>
              <a:t>3</a:t>
            </a:fld>
            <a:endParaRPr lang="en-GB"/>
          </a:p>
        </p:txBody>
      </p:sp>
      <p:pic>
        <p:nvPicPr>
          <p:cNvPr id="17" name="~PP1946.WAV">
            <a:hlinkClick r:id="" action="ppaction://media"/>
          </p:cNvPr>
          <p:cNvPicPr>
            <a:picLocks noRot="1" noChangeAspect="1"/>
          </p:cNvPicPr>
          <p:nvPr>
            <a:wavAudioFile r:embed="rId1" name="~PP1946.WAV"/>
          </p:nvPr>
        </p:nvPicPr>
        <p:blipFill>
          <a:blip r:embed="rId5" cstate="print"/>
          <a:stretch>
            <a:fillRect/>
          </a:stretch>
        </p:blipFill>
        <p:spPr>
          <a:xfrm>
            <a:off x="11771313" y="6438900"/>
            <a:ext cx="203200" cy="203200"/>
          </a:xfrm>
          <a:prstGeom prst="rect">
            <a:avLst/>
          </a:prstGeom>
        </p:spPr>
      </p:pic>
    </p:spTree>
  </p:cSld>
  <p:clrMapOvr>
    <a:masterClrMapping/>
  </p:clrMapOvr>
  <p:transition advTm="34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050" name="AutoShape 2"/>
          <p:cNvSpPr>
            <a:spLocks noChangeArrowheads="1"/>
          </p:cNvSpPr>
          <p:nvPr/>
        </p:nvSpPr>
        <p:spPr bwMode="auto">
          <a:xfrm>
            <a:off x="599286" y="1556792"/>
            <a:ext cx="5279899" cy="4752528"/>
          </a:xfrm>
          <a:prstGeom prst="roundRect">
            <a:avLst>
              <a:gd name="adj" fmla="val 16667"/>
            </a:avLst>
          </a:prstGeom>
          <a:solidFill>
            <a:schemeClr val="accent3">
              <a:lumMod val="40000"/>
              <a:lumOff val="60000"/>
            </a:schemeClr>
          </a:solidFill>
          <a:ln w="38100">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400"/>
              </a:spcAft>
              <a:buClrTx/>
              <a:buSzTx/>
              <a:buFontTx/>
              <a:buNone/>
              <a:tabLst/>
            </a:pPr>
            <a:r>
              <a:rPr kumimoji="0" lang="en-GB" sz="2400" b="1" i="0" u="none" strike="noStrike" cap="none" normalizeH="0" baseline="0" dirty="0" smtClean="0">
                <a:ln>
                  <a:noFill/>
                </a:ln>
                <a:solidFill>
                  <a:schemeClr val="tx1"/>
                </a:solidFill>
                <a:effectLst/>
                <a:latin typeface="Calibri" pitchFamily="34" charset="0"/>
                <a:cs typeface="Arial" pitchFamily="34" charset="0"/>
              </a:rPr>
              <a:t>System Vision:</a:t>
            </a:r>
          </a:p>
          <a:p>
            <a:pPr marL="269875" marR="0" lvl="0" indent="-269875" defTabSz="914400" rtl="0" eaLnBrk="1" fontAlgn="base" latinLnBrk="0" hangingPunct="1">
              <a:lnSpc>
                <a:spcPct val="100000"/>
              </a:lnSpc>
              <a:spcBef>
                <a:spcPct val="0"/>
              </a:spcBef>
              <a:spcAft>
                <a:spcPts val="400"/>
              </a:spcAft>
              <a:buClrTx/>
              <a:buSzTx/>
              <a:buFont typeface="Arial" pitchFamily="34" charset="0"/>
              <a:buChar char="•"/>
              <a:tabLst/>
            </a:pPr>
            <a:r>
              <a:rPr kumimoji="0" lang="en-GB" sz="2400" i="0" u="none" strike="noStrike" cap="none" normalizeH="0" baseline="0" dirty="0" smtClean="0">
                <a:ln>
                  <a:noFill/>
                </a:ln>
                <a:solidFill>
                  <a:schemeClr val="tx1"/>
                </a:solidFill>
                <a:effectLst/>
                <a:latin typeface="Calibri" pitchFamily="34" charset="0"/>
                <a:cs typeface="Arial" pitchFamily="34" charset="0"/>
              </a:rPr>
              <a:t>Citizens lead longer, healthier lives, with better outcomes from the care &amp; treatment we provide</a:t>
            </a:r>
          </a:p>
          <a:p>
            <a:pPr marL="269875" marR="0" lvl="0" indent="-269875" defTabSz="914400" rtl="0" eaLnBrk="1" fontAlgn="base" latinLnBrk="0" hangingPunct="1">
              <a:lnSpc>
                <a:spcPct val="100000"/>
              </a:lnSpc>
              <a:spcBef>
                <a:spcPct val="0"/>
              </a:spcBef>
              <a:spcAft>
                <a:spcPts val="400"/>
              </a:spcAft>
              <a:buClrTx/>
              <a:buSzTx/>
              <a:buFont typeface="Arial" pitchFamily="34" charset="0"/>
              <a:buChar char="•"/>
              <a:tabLst/>
            </a:pPr>
            <a:r>
              <a:rPr kumimoji="0" lang="en-GB" sz="2400" i="0" u="none" strike="noStrike" cap="none" normalizeH="0" baseline="0" dirty="0" smtClean="0">
                <a:ln>
                  <a:noFill/>
                </a:ln>
                <a:solidFill>
                  <a:schemeClr val="tx1"/>
                </a:solidFill>
                <a:effectLst/>
                <a:latin typeface="Calibri" pitchFamily="34" charset="0"/>
                <a:cs typeface="Arial" pitchFamily="34" charset="0"/>
              </a:rPr>
              <a:t>We connect health and social care services seamlessly, wrapping around the citizen in their home</a:t>
            </a:r>
          </a:p>
          <a:p>
            <a:pPr marL="269875" marR="0" lvl="0" indent="-269875" defTabSz="914400" rtl="0" eaLnBrk="1" fontAlgn="base" latinLnBrk="0" hangingPunct="1">
              <a:lnSpc>
                <a:spcPct val="100000"/>
              </a:lnSpc>
              <a:spcBef>
                <a:spcPct val="0"/>
              </a:spcBef>
              <a:spcAft>
                <a:spcPts val="400"/>
              </a:spcAft>
              <a:buClrTx/>
              <a:buSzTx/>
              <a:buFont typeface="Arial" pitchFamily="34" charset="0"/>
              <a:buChar char="•"/>
              <a:tabLst/>
            </a:pPr>
            <a:r>
              <a:rPr kumimoji="0" lang="en-GB" sz="2400" i="0" u="none" strike="noStrike" cap="none" normalizeH="0" baseline="0" dirty="0" smtClean="0">
                <a:ln>
                  <a:noFill/>
                </a:ln>
                <a:solidFill>
                  <a:schemeClr val="tx1"/>
                </a:solidFill>
                <a:effectLst/>
                <a:latin typeface="Calibri" pitchFamily="34" charset="0"/>
                <a:cs typeface="Arial" pitchFamily="34" charset="0"/>
              </a:rPr>
              <a:t>We improve performance across our system, with better experiences for citizens and those who work for and with us</a:t>
            </a:r>
            <a:endParaRPr kumimoji="0" lang="en-US" sz="240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itle 8"/>
          <p:cNvSpPr>
            <a:spLocks noGrp="1"/>
          </p:cNvSpPr>
          <p:nvPr>
            <p:ph type="title"/>
          </p:nvPr>
        </p:nvSpPr>
        <p:spPr/>
        <p:txBody>
          <a:bodyPr/>
          <a:lstStyle/>
          <a:p>
            <a:r>
              <a:rPr lang="en-GB" b="1" dirty="0" smtClean="0"/>
              <a:t>System Vision</a:t>
            </a:r>
            <a:endParaRPr lang="en-GB" b="1" dirty="0"/>
          </a:p>
        </p:txBody>
      </p:sp>
      <p:sp>
        <p:nvSpPr>
          <p:cNvPr id="10" name="Rectangle 9"/>
          <p:cNvSpPr/>
          <p:nvPr/>
        </p:nvSpPr>
        <p:spPr>
          <a:xfrm>
            <a:off x="6575197" y="1916832"/>
            <a:ext cx="4511914"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The organisations that make up the Lothian Health &amp; Care System want to work together to achieve our system vision</a:t>
            </a:r>
            <a:endParaRPr lang="en-GB" sz="2400" dirty="0">
              <a:solidFill>
                <a:schemeClr val="tx1"/>
              </a:solidFill>
            </a:endParaRPr>
          </a:p>
        </p:txBody>
      </p:sp>
      <p:sp>
        <p:nvSpPr>
          <p:cNvPr id="6" name="Slide Number Placeholder 5"/>
          <p:cNvSpPr>
            <a:spLocks noGrp="1"/>
          </p:cNvSpPr>
          <p:nvPr>
            <p:ph type="sldNum" sz="quarter" idx="12"/>
          </p:nvPr>
        </p:nvSpPr>
        <p:spPr/>
        <p:txBody>
          <a:bodyPr/>
          <a:lstStyle/>
          <a:p>
            <a:fld id="{5AD99F46-8C9F-457F-8DD3-F2B418A0567D}" type="slidenum">
              <a:rPr lang="en-GB" smtClean="0"/>
              <a:pPr/>
              <a:t>4</a:t>
            </a:fld>
            <a:endParaRPr lang="en-GB"/>
          </a:p>
        </p:txBody>
      </p:sp>
      <p:pic>
        <p:nvPicPr>
          <p:cNvPr id="12" name="~PP227.WAV">
            <a:hlinkClick r:id="" action="ppaction://media"/>
          </p:cNvPr>
          <p:cNvPicPr>
            <a:picLocks noRot="1" noChangeAspect="1"/>
          </p:cNvPicPr>
          <p:nvPr>
            <a:wavAudioFile r:embed="rId1" name="~PP227.WAV"/>
          </p:nvPr>
        </p:nvPicPr>
        <p:blipFill>
          <a:blip r:embed="rId5" cstate="print"/>
          <a:stretch>
            <a:fillRect/>
          </a:stretch>
        </p:blipFill>
        <p:spPr>
          <a:xfrm>
            <a:off x="11771313" y="6438900"/>
            <a:ext cx="203200" cy="203200"/>
          </a:xfrm>
          <a:prstGeom prst="rect">
            <a:avLst/>
          </a:prstGeom>
        </p:spPr>
      </p:pic>
    </p:spTree>
  </p:cSld>
  <p:clrMapOvr>
    <a:masterClrMapping/>
  </p:clrMapOvr>
  <p:transition advTm="26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Lothian Strategic Development Framework</a:t>
            </a:r>
            <a:endParaRPr lang="en-GB" b="1" dirty="0"/>
          </a:p>
        </p:txBody>
      </p:sp>
      <p:sp>
        <p:nvSpPr>
          <p:cNvPr id="3" name="Rectangle 2"/>
          <p:cNvSpPr/>
          <p:nvPr/>
        </p:nvSpPr>
        <p:spPr>
          <a:xfrm>
            <a:off x="6911886" y="1916832"/>
            <a:ext cx="4511914"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The Lothian Strategic Development Framework sets out what we want to happen over the next five years across the system, to help us to achieve our vision</a:t>
            </a:r>
            <a:endParaRPr lang="en-GB" sz="2400" dirty="0">
              <a:solidFill>
                <a:schemeClr val="tx1"/>
              </a:solidFill>
            </a:endParaRPr>
          </a:p>
        </p:txBody>
      </p:sp>
      <p:pic>
        <p:nvPicPr>
          <p:cNvPr id="4" name="Picture 4"/>
          <p:cNvPicPr>
            <a:picLocks noChangeAspect="1" noChangeArrowheads="1"/>
          </p:cNvPicPr>
          <p:nvPr/>
        </p:nvPicPr>
        <p:blipFill>
          <a:blip r:embed="rId5" cstate="print"/>
          <a:srcRect/>
          <a:stretch>
            <a:fillRect/>
          </a:stretch>
        </p:blipFill>
        <p:spPr bwMode="auto">
          <a:xfrm>
            <a:off x="262560" y="1556792"/>
            <a:ext cx="6344591" cy="4464496"/>
          </a:xfrm>
          <a:prstGeom prst="rect">
            <a:avLst/>
          </a:prstGeom>
          <a:noFill/>
          <a:ln w="9525">
            <a:solidFill>
              <a:schemeClr val="tx1"/>
            </a:solidFill>
            <a:miter lim="800000"/>
            <a:headEnd/>
            <a:tailEnd/>
          </a:ln>
        </p:spPr>
      </p:pic>
      <p:sp>
        <p:nvSpPr>
          <p:cNvPr id="6" name="Slide Number Placeholder 5"/>
          <p:cNvSpPr>
            <a:spLocks noGrp="1"/>
          </p:cNvSpPr>
          <p:nvPr>
            <p:ph type="sldNum" sz="quarter" idx="12"/>
          </p:nvPr>
        </p:nvSpPr>
        <p:spPr/>
        <p:txBody>
          <a:bodyPr/>
          <a:lstStyle/>
          <a:p>
            <a:fld id="{5AD99F46-8C9F-457F-8DD3-F2B418A0567D}" type="slidenum">
              <a:rPr lang="en-GB" smtClean="0"/>
              <a:pPr/>
              <a:t>5</a:t>
            </a:fld>
            <a:endParaRPr lang="en-GB"/>
          </a:p>
        </p:txBody>
      </p:sp>
      <p:pic>
        <p:nvPicPr>
          <p:cNvPr id="9" name="~PP732.WAV">
            <a:hlinkClick r:id="" action="ppaction://media"/>
          </p:cNvPr>
          <p:cNvPicPr>
            <a:picLocks noRot="1" noChangeAspect="1"/>
          </p:cNvPicPr>
          <p:nvPr>
            <a:wavAudioFile r:embed="rId1" name="~PP732.WAV"/>
          </p:nvPr>
        </p:nvPicPr>
        <p:blipFill>
          <a:blip r:embed="rId6" cstate="print"/>
          <a:stretch>
            <a:fillRect/>
          </a:stretch>
        </p:blipFill>
        <p:spPr>
          <a:xfrm>
            <a:off x="11771313" y="6438900"/>
            <a:ext cx="203200" cy="203200"/>
          </a:xfrm>
          <a:prstGeom prst="rect">
            <a:avLst/>
          </a:prstGeom>
        </p:spPr>
      </p:pic>
    </p:spTree>
  </p:cSld>
  <p:clrMapOvr>
    <a:masterClrMapping/>
  </p:clrMapOvr>
  <p:transition advTm="20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Where are we now?</a:t>
            </a:r>
            <a:endParaRPr lang="en-GB" b="1" dirty="0"/>
          </a:p>
        </p:txBody>
      </p:sp>
      <p:sp>
        <p:nvSpPr>
          <p:cNvPr id="3" name="Rectangle 2"/>
          <p:cNvSpPr/>
          <p:nvPr/>
        </p:nvSpPr>
        <p:spPr>
          <a:xfrm>
            <a:off x="6911886" y="1916832"/>
            <a:ext cx="4511914"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The Covid-19 pandemic has had a significant impact on health and care services. </a:t>
            </a:r>
          </a:p>
        </p:txBody>
      </p:sp>
      <p:sp>
        <p:nvSpPr>
          <p:cNvPr id="4" name="Rounded Rectangle 3"/>
          <p:cNvSpPr/>
          <p:nvPr/>
        </p:nvSpPr>
        <p:spPr>
          <a:xfrm>
            <a:off x="334566" y="1412776"/>
            <a:ext cx="5760640" cy="489654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a:r>
              <a:rPr lang="en-GB" sz="2400" dirty="0" smtClean="0">
                <a:solidFill>
                  <a:schemeClr val="tx1"/>
                </a:solidFill>
                <a:sym typeface="Wingdings"/>
              </a:rPr>
              <a:t>Performance</a:t>
            </a:r>
          </a:p>
          <a:p>
            <a:pPr marL="176213"/>
            <a:endParaRPr lang="en-GB" sz="3200" dirty="0" smtClean="0">
              <a:solidFill>
                <a:schemeClr val="tx1"/>
              </a:solidFill>
              <a:sym typeface="Wingdings"/>
            </a:endParaRPr>
          </a:p>
          <a:p>
            <a:pPr marL="176213"/>
            <a:r>
              <a:rPr lang="en-GB" sz="2400" dirty="0" smtClean="0">
                <a:solidFill>
                  <a:schemeClr val="tx1"/>
                </a:solidFill>
                <a:sym typeface="Wingdings"/>
              </a:rPr>
              <a:t>Change in access models</a:t>
            </a:r>
          </a:p>
          <a:p>
            <a:pPr marL="176213"/>
            <a:endParaRPr lang="en-GB" sz="3200" dirty="0" smtClean="0">
              <a:solidFill>
                <a:schemeClr val="tx1"/>
              </a:solidFill>
              <a:sym typeface="Wingdings"/>
            </a:endParaRPr>
          </a:p>
          <a:p>
            <a:pPr marL="176213"/>
            <a:r>
              <a:rPr lang="en-GB" sz="2400" dirty="0" smtClean="0">
                <a:solidFill>
                  <a:schemeClr val="tx1"/>
                </a:solidFill>
                <a:sym typeface="Wingdings"/>
              </a:rPr>
              <a:t>Impact on our workforce</a:t>
            </a:r>
          </a:p>
          <a:p>
            <a:pPr marL="176213"/>
            <a:endParaRPr lang="en-GB" sz="3200" dirty="0" smtClean="0">
              <a:solidFill>
                <a:schemeClr val="tx1"/>
              </a:solidFill>
              <a:sym typeface="Wingdings"/>
            </a:endParaRPr>
          </a:p>
          <a:p>
            <a:pPr marL="176213"/>
            <a:r>
              <a:rPr lang="en-GB" sz="2400" dirty="0" smtClean="0">
                <a:solidFill>
                  <a:schemeClr val="tx1"/>
                </a:solidFill>
                <a:sym typeface="Wingdings"/>
              </a:rPr>
              <a:t>Growth in inequalities</a:t>
            </a:r>
          </a:p>
          <a:p>
            <a:pPr marL="176213"/>
            <a:endParaRPr lang="en-GB" sz="3200" dirty="0" smtClean="0">
              <a:solidFill>
                <a:schemeClr val="tx1"/>
              </a:solidFill>
              <a:sym typeface="Wingdings"/>
            </a:endParaRPr>
          </a:p>
          <a:p>
            <a:pPr marL="176213"/>
            <a:r>
              <a:rPr lang="en-GB" sz="2400" dirty="0" smtClean="0">
                <a:solidFill>
                  <a:schemeClr val="tx1"/>
                </a:solidFill>
                <a:sym typeface="Wingdings"/>
              </a:rPr>
              <a:t>Unstable baseline</a:t>
            </a:r>
          </a:p>
          <a:p>
            <a:pPr algn="ctr"/>
            <a:endParaRPr lang="en-GB" dirty="0"/>
          </a:p>
        </p:txBody>
      </p:sp>
      <p:grpSp>
        <p:nvGrpSpPr>
          <p:cNvPr id="23" name="Group 22"/>
          <p:cNvGrpSpPr/>
          <p:nvPr/>
        </p:nvGrpSpPr>
        <p:grpSpPr>
          <a:xfrm>
            <a:off x="3790950" y="4293096"/>
            <a:ext cx="504056" cy="576064"/>
            <a:chOff x="6815286" y="5589240"/>
            <a:chExt cx="720080" cy="720080"/>
          </a:xfrm>
        </p:grpSpPr>
        <p:cxnSp>
          <p:nvCxnSpPr>
            <p:cNvPr id="8" name="Straight Connector 7"/>
            <p:cNvCxnSpPr/>
            <p:nvPr/>
          </p:nvCxnSpPr>
          <p:spPr>
            <a:xfrm>
              <a:off x="6815286" y="5589240"/>
              <a:ext cx="0" cy="720080"/>
            </a:xfrm>
            <a:prstGeom prst="line">
              <a:avLst/>
            </a:prstGeom>
            <a:ln w="38100">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15286" y="6309320"/>
              <a:ext cx="648072" cy="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815286" y="6165304"/>
              <a:ext cx="720080" cy="144016"/>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815286" y="5805264"/>
              <a:ext cx="720080" cy="504056"/>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91350" y="5949280"/>
              <a:ext cx="0" cy="216024"/>
            </a:xfrm>
            <a:prstGeom prst="line">
              <a:avLst/>
            </a:prstGeom>
            <a:ln w="1905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210610" y="5085184"/>
            <a:ext cx="796366" cy="504056"/>
            <a:chOff x="7175326" y="5301208"/>
            <a:chExt cx="796366" cy="504056"/>
          </a:xfrm>
        </p:grpSpPr>
        <p:cxnSp>
          <p:nvCxnSpPr>
            <p:cNvPr id="25" name="Straight Connector 24"/>
            <p:cNvCxnSpPr/>
            <p:nvPr/>
          </p:nvCxnSpPr>
          <p:spPr>
            <a:xfrm>
              <a:off x="7175326" y="5301208"/>
              <a:ext cx="0" cy="504056"/>
            </a:xfrm>
            <a:prstGeom prst="line">
              <a:avLst/>
            </a:prstGeom>
            <a:ln w="38100">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175326" y="5805264"/>
              <a:ext cx="720080" cy="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7197969" y="5378938"/>
              <a:ext cx="773723" cy="212970"/>
            </a:xfrm>
            <a:custGeom>
              <a:avLst/>
              <a:gdLst>
                <a:gd name="connsiteX0" fmla="*/ 0 w 773723"/>
                <a:gd name="connsiteY0" fmla="*/ 212970 h 212970"/>
                <a:gd name="connsiteX1" fmla="*/ 164123 w 773723"/>
                <a:gd name="connsiteY1" fmla="*/ 154354 h 212970"/>
                <a:gd name="connsiteX2" fmla="*/ 164123 w 773723"/>
                <a:gd name="connsiteY2" fmla="*/ 154354 h 212970"/>
                <a:gd name="connsiteX3" fmla="*/ 339969 w 773723"/>
                <a:gd name="connsiteY3" fmla="*/ 1954 h 212970"/>
                <a:gd name="connsiteX4" fmla="*/ 433754 w 773723"/>
                <a:gd name="connsiteY4" fmla="*/ 166077 h 212970"/>
                <a:gd name="connsiteX5" fmla="*/ 515816 w 773723"/>
                <a:gd name="connsiteY5" fmla="*/ 189524 h 212970"/>
                <a:gd name="connsiteX6" fmla="*/ 609600 w 773723"/>
                <a:gd name="connsiteY6" fmla="*/ 119185 h 212970"/>
                <a:gd name="connsiteX7" fmla="*/ 738554 w 773723"/>
                <a:gd name="connsiteY7" fmla="*/ 154354 h 212970"/>
                <a:gd name="connsiteX8" fmla="*/ 773723 w 773723"/>
                <a:gd name="connsiteY8" fmla="*/ 201247 h 21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723" h="212970">
                  <a:moveTo>
                    <a:pt x="0" y="212970"/>
                  </a:moveTo>
                  <a:lnTo>
                    <a:pt x="164123" y="154354"/>
                  </a:lnTo>
                  <a:lnTo>
                    <a:pt x="164123" y="154354"/>
                  </a:lnTo>
                  <a:cubicBezTo>
                    <a:pt x="193431" y="128954"/>
                    <a:pt x="295031" y="0"/>
                    <a:pt x="339969" y="1954"/>
                  </a:cubicBezTo>
                  <a:cubicBezTo>
                    <a:pt x="384907" y="3908"/>
                    <a:pt x="404446" y="134815"/>
                    <a:pt x="433754" y="166077"/>
                  </a:cubicBezTo>
                  <a:cubicBezTo>
                    <a:pt x="463062" y="197339"/>
                    <a:pt x="486508" y="197339"/>
                    <a:pt x="515816" y="189524"/>
                  </a:cubicBezTo>
                  <a:cubicBezTo>
                    <a:pt x="545124" y="181709"/>
                    <a:pt x="572477" y="125047"/>
                    <a:pt x="609600" y="119185"/>
                  </a:cubicBezTo>
                  <a:cubicBezTo>
                    <a:pt x="646723" y="113323"/>
                    <a:pt x="711200" y="140677"/>
                    <a:pt x="738554" y="154354"/>
                  </a:cubicBezTo>
                  <a:cubicBezTo>
                    <a:pt x="765908" y="168031"/>
                    <a:pt x="769815" y="184639"/>
                    <a:pt x="773723" y="201247"/>
                  </a:cubicBezTo>
                </a:path>
              </a:pathLst>
            </a:cu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6" name="TextBox 35"/>
          <p:cNvSpPr txBox="1"/>
          <p:nvPr/>
        </p:nvSpPr>
        <p:spPr>
          <a:xfrm>
            <a:off x="2494806" y="1661901"/>
            <a:ext cx="720080" cy="830997"/>
          </a:xfrm>
          <a:prstGeom prst="rect">
            <a:avLst/>
          </a:prstGeom>
          <a:noFill/>
        </p:spPr>
        <p:txBody>
          <a:bodyPr wrap="square" rtlCol="0">
            <a:spAutoFit/>
          </a:bodyPr>
          <a:lstStyle/>
          <a:p>
            <a:r>
              <a:rPr lang="en-GB" sz="4800" dirty="0" smtClean="0">
                <a:sym typeface="Wingdings"/>
              </a:rPr>
              <a:t></a:t>
            </a:r>
            <a:endParaRPr lang="en-GB" sz="4800" dirty="0"/>
          </a:p>
        </p:txBody>
      </p:sp>
      <p:sp>
        <p:nvSpPr>
          <p:cNvPr id="37" name="TextBox 36"/>
          <p:cNvSpPr txBox="1"/>
          <p:nvPr/>
        </p:nvSpPr>
        <p:spPr>
          <a:xfrm>
            <a:off x="4006974" y="3318084"/>
            <a:ext cx="720080" cy="830997"/>
          </a:xfrm>
          <a:prstGeom prst="rect">
            <a:avLst/>
          </a:prstGeom>
          <a:noFill/>
        </p:spPr>
        <p:txBody>
          <a:bodyPr wrap="square" rtlCol="0">
            <a:spAutoFit/>
          </a:bodyPr>
          <a:lstStyle/>
          <a:p>
            <a:r>
              <a:rPr lang="en-GB" sz="4800" b="1" dirty="0" smtClean="0">
                <a:sym typeface="Wingdings"/>
              </a:rPr>
              <a:t></a:t>
            </a:r>
            <a:endParaRPr lang="en-GB" sz="4800" b="1" dirty="0"/>
          </a:p>
        </p:txBody>
      </p:sp>
      <p:sp>
        <p:nvSpPr>
          <p:cNvPr id="38" name="TextBox 37"/>
          <p:cNvSpPr txBox="1"/>
          <p:nvPr/>
        </p:nvSpPr>
        <p:spPr>
          <a:xfrm>
            <a:off x="4006976" y="2492900"/>
            <a:ext cx="1440160" cy="830997"/>
          </a:xfrm>
          <a:prstGeom prst="rect">
            <a:avLst/>
          </a:prstGeom>
          <a:noFill/>
        </p:spPr>
        <p:txBody>
          <a:bodyPr wrap="square" rtlCol="0">
            <a:spAutoFit/>
          </a:bodyPr>
          <a:lstStyle/>
          <a:p>
            <a:r>
              <a:rPr lang="en-GB" sz="4800" b="1" dirty="0" smtClean="0">
                <a:sym typeface="Wingdings"/>
              </a:rPr>
              <a:t></a:t>
            </a:r>
            <a:endParaRPr lang="en-GB" sz="4800" b="1" dirty="0"/>
          </a:p>
        </p:txBody>
      </p:sp>
      <p:sp>
        <p:nvSpPr>
          <p:cNvPr id="19" name="Slide Number Placeholder 18"/>
          <p:cNvSpPr>
            <a:spLocks noGrp="1"/>
          </p:cNvSpPr>
          <p:nvPr>
            <p:ph type="sldNum" sz="quarter" idx="12"/>
          </p:nvPr>
        </p:nvSpPr>
        <p:spPr/>
        <p:txBody>
          <a:bodyPr/>
          <a:lstStyle/>
          <a:p>
            <a:fld id="{5AD99F46-8C9F-457F-8DD3-F2B418A0567D}" type="slidenum">
              <a:rPr lang="en-GB" smtClean="0"/>
              <a:pPr/>
              <a:t>6</a:t>
            </a:fld>
            <a:endParaRPr lang="en-GB"/>
          </a:p>
        </p:txBody>
      </p:sp>
      <p:pic>
        <p:nvPicPr>
          <p:cNvPr id="24" name="~PP1022.WAV">
            <a:hlinkClick r:id="" action="ppaction://media"/>
          </p:cNvPr>
          <p:cNvPicPr>
            <a:picLocks noRot="1" noChangeAspect="1"/>
          </p:cNvPicPr>
          <p:nvPr>
            <a:wavAudioFile r:embed="rId1" name="~PP1022.WAV"/>
          </p:nvPr>
        </p:nvPicPr>
        <p:blipFill>
          <a:blip r:embed="rId5" cstate="print"/>
          <a:stretch>
            <a:fillRect/>
          </a:stretch>
        </p:blipFill>
        <p:spPr>
          <a:xfrm>
            <a:off x="11771313" y="6438900"/>
            <a:ext cx="203200" cy="203200"/>
          </a:xfrm>
          <a:prstGeom prst="rect">
            <a:avLst/>
          </a:prstGeom>
        </p:spPr>
      </p:pic>
    </p:spTree>
  </p:cSld>
  <p:clrMapOvr>
    <a:masterClrMapping/>
  </p:clrMapOvr>
  <p:transition advTm="69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9" name="Rounded Rectangle 8"/>
          <p:cNvSpPr/>
          <p:nvPr/>
        </p:nvSpPr>
        <p:spPr>
          <a:xfrm>
            <a:off x="190550" y="1772816"/>
            <a:ext cx="6624736" cy="432048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dirty="0" smtClean="0"/>
              <a:t>Scheduled inpatient activity</a:t>
            </a:r>
            <a:endParaRPr lang="en-GB" b="1" dirty="0"/>
          </a:p>
        </p:txBody>
      </p:sp>
      <p:sp>
        <p:nvSpPr>
          <p:cNvPr id="4" name="Rectangle 3"/>
          <p:cNvSpPr/>
          <p:nvPr/>
        </p:nvSpPr>
        <p:spPr>
          <a:xfrm>
            <a:off x="7055900" y="1556792"/>
            <a:ext cx="4871954" cy="482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This chart shows the number of patients admitted to hospital on a planned basis from March 2018 – December 2021. </a:t>
            </a:r>
          </a:p>
          <a:p>
            <a:endParaRPr lang="en-GB" sz="2400" dirty="0" smtClean="0">
              <a:solidFill>
                <a:schemeClr val="tx1"/>
              </a:solidFill>
            </a:endParaRPr>
          </a:p>
          <a:p>
            <a:r>
              <a:rPr lang="en-GB" sz="2400" dirty="0" smtClean="0">
                <a:solidFill>
                  <a:schemeClr val="tx1"/>
                </a:solidFill>
              </a:rPr>
              <a:t>We haven’t been able to admit as many people to our hospitals for scheduled treatment such as operations because we need to make sure we have space to care for people with </a:t>
            </a:r>
            <a:r>
              <a:rPr lang="en-GB" sz="2400" dirty="0" err="1" smtClean="0">
                <a:solidFill>
                  <a:schemeClr val="tx1"/>
                </a:solidFill>
              </a:rPr>
              <a:t>Covid</a:t>
            </a:r>
            <a:r>
              <a:rPr lang="en-GB" sz="2400" dirty="0" smtClean="0">
                <a:solidFill>
                  <a:schemeClr val="tx1"/>
                </a:solidFill>
              </a:rPr>
              <a:t>, and keep everyone safe. This means that some people are waiting longer</a:t>
            </a:r>
          </a:p>
        </p:txBody>
      </p:sp>
      <p:pic>
        <p:nvPicPr>
          <p:cNvPr id="7" name="Picture 6">
            <a:extLst>
              <a:ext uri="{FF2B5EF4-FFF2-40B4-BE49-F238E27FC236}">
                <a16:creationId xmlns:a16="http://schemas.microsoft.com/office/drawing/2014/main" xmlns="" id="{17C0A9B0-4DD5-47CD-B164-36FA68579631}"/>
              </a:ext>
            </a:extLst>
          </p:cNvPr>
          <p:cNvPicPr>
            <a:picLocks noChangeAspect="1"/>
          </p:cNvPicPr>
          <p:nvPr/>
        </p:nvPicPr>
        <p:blipFill>
          <a:blip r:embed="rId5" cstate="print"/>
          <a:stretch>
            <a:fillRect/>
          </a:stretch>
        </p:blipFill>
        <p:spPr>
          <a:xfrm>
            <a:off x="334566" y="2636912"/>
            <a:ext cx="6336704" cy="1913846"/>
          </a:xfrm>
          <a:prstGeom prst="rect">
            <a:avLst/>
          </a:prstGeom>
        </p:spPr>
      </p:pic>
      <p:sp>
        <p:nvSpPr>
          <p:cNvPr id="8" name="Rectangle 2">
            <a:extLst>
              <a:ext uri="{FF2B5EF4-FFF2-40B4-BE49-F238E27FC236}">
                <a16:creationId xmlns:a16="http://schemas.microsoft.com/office/drawing/2014/main" xmlns="" id="{FE2DF61D-ABA9-4CBE-BFE8-8C02437E776C}"/>
              </a:ext>
            </a:extLst>
          </p:cNvPr>
          <p:cNvSpPr txBox="1">
            <a:spLocks noChangeArrowheads="1"/>
          </p:cNvSpPr>
          <p:nvPr/>
        </p:nvSpPr>
        <p:spPr bwMode="auto">
          <a:xfrm>
            <a:off x="406576" y="4653140"/>
            <a:ext cx="6264695" cy="8994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060" tIns="47530" rIns="95060" bIns="47530" numCol="1" anchor="ctr" anchorCtr="0" compatLnSpc="1">
            <a:prstTxWarp prst="textNoShape">
              <a:avLst/>
            </a:prstTxWarp>
          </a:bodyPr>
          <a:lstStyle>
            <a:lvl1pPr algn="l" rtl="0" eaLnBrk="1" fontAlgn="base" hangingPunct="1">
              <a:spcBef>
                <a:spcPct val="0"/>
              </a:spcBef>
              <a:spcAft>
                <a:spcPct val="0"/>
              </a:spcAft>
              <a:defRPr sz="3600" kern="12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StoneSansSemibold" pitchFamily="34" charset="0"/>
              </a:defRPr>
            </a:lvl2pPr>
            <a:lvl3pPr algn="l" rtl="0" eaLnBrk="1" fontAlgn="base" hangingPunct="1">
              <a:spcBef>
                <a:spcPct val="0"/>
              </a:spcBef>
              <a:spcAft>
                <a:spcPct val="0"/>
              </a:spcAft>
              <a:defRPr sz="3600">
                <a:solidFill>
                  <a:schemeClr val="tx2"/>
                </a:solidFill>
                <a:latin typeface="StoneSansSemibold" pitchFamily="34" charset="0"/>
              </a:defRPr>
            </a:lvl3pPr>
            <a:lvl4pPr algn="l" rtl="0" eaLnBrk="1" fontAlgn="base" hangingPunct="1">
              <a:spcBef>
                <a:spcPct val="0"/>
              </a:spcBef>
              <a:spcAft>
                <a:spcPct val="0"/>
              </a:spcAft>
              <a:defRPr sz="3600">
                <a:solidFill>
                  <a:schemeClr val="tx2"/>
                </a:solidFill>
                <a:latin typeface="StoneSansSemibold" pitchFamily="34" charset="0"/>
              </a:defRPr>
            </a:lvl4pPr>
            <a:lvl5pPr algn="l" rtl="0" eaLnBrk="1" fontAlgn="base" hangingPunct="1">
              <a:spcBef>
                <a:spcPct val="0"/>
              </a:spcBef>
              <a:spcAft>
                <a:spcPct val="0"/>
              </a:spcAft>
              <a:defRPr sz="3600">
                <a:solidFill>
                  <a:schemeClr val="tx2"/>
                </a:solidFill>
                <a:latin typeface="StoneSansSemibold" pitchFamily="34" charset="0"/>
              </a:defRPr>
            </a:lvl5pPr>
            <a:lvl6pPr marL="457200" algn="l" rtl="0" eaLnBrk="1" fontAlgn="base" hangingPunct="1">
              <a:spcBef>
                <a:spcPct val="0"/>
              </a:spcBef>
              <a:spcAft>
                <a:spcPct val="0"/>
              </a:spcAft>
              <a:defRPr sz="3600">
                <a:solidFill>
                  <a:schemeClr val="tx2"/>
                </a:solidFill>
                <a:latin typeface="StoneSansSemibold" pitchFamily="34" charset="0"/>
              </a:defRPr>
            </a:lvl6pPr>
            <a:lvl7pPr marL="914400" algn="l" rtl="0" eaLnBrk="1" fontAlgn="base" hangingPunct="1">
              <a:spcBef>
                <a:spcPct val="0"/>
              </a:spcBef>
              <a:spcAft>
                <a:spcPct val="0"/>
              </a:spcAft>
              <a:defRPr sz="3600">
                <a:solidFill>
                  <a:schemeClr val="tx2"/>
                </a:solidFill>
                <a:latin typeface="StoneSansSemibold" pitchFamily="34" charset="0"/>
              </a:defRPr>
            </a:lvl7pPr>
            <a:lvl8pPr marL="1371600" algn="l" rtl="0" eaLnBrk="1" fontAlgn="base" hangingPunct="1">
              <a:spcBef>
                <a:spcPct val="0"/>
              </a:spcBef>
              <a:spcAft>
                <a:spcPct val="0"/>
              </a:spcAft>
              <a:defRPr sz="3600">
                <a:solidFill>
                  <a:schemeClr val="tx2"/>
                </a:solidFill>
                <a:latin typeface="StoneSansSemibold" pitchFamily="34" charset="0"/>
              </a:defRPr>
            </a:lvl8pPr>
            <a:lvl9pPr marL="1828800" algn="l" rtl="0" eaLnBrk="1" fontAlgn="base" hangingPunct="1">
              <a:spcBef>
                <a:spcPct val="0"/>
              </a:spcBef>
              <a:spcAft>
                <a:spcPct val="0"/>
              </a:spcAft>
              <a:defRPr sz="3600">
                <a:solidFill>
                  <a:schemeClr val="tx2"/>
                </a:solidFill>
                <a:latin typeface="StoneSansSemibold" pitchFamily="34" charset="0"/>
              </a:defRPr>
            </a:lvl9pPr>
          </a:lstStyle>
          <a:p>
            <a:r>
              <a:rPr lang="en-GB" altLang="en-US" sz="1400" dirty="0" smtClean="0">
                <a:solidFill>
                  <a:schemeClr val="tx1"/>
                </a:solidFill>
                <a:latin typeface="+mn-lt"/>
                <a:cs typeface="Arial" panose="020B0604020202020204" pitchFamily="34" charset="0"/>
              </a:rPr>
              <a:t>Planned </a:t>
            </a:r>
            <a:r>
              <a:rPr lang="en-GB" altLang="en-US" sz="1400" dirty="0">
                <a:solidFill>
                  <a:schemeClr val="tx1"/>
                </a:solidFill>
                <a:latin typeface="+mn-lt"/>
                <a:cs typeface="Arial" panose="020B0604020202020204" pitchFamily="34" charset="0"/>
              </a:rPr>
              <a:t>inpatient admissions to </a:t>
            </a:r>
            <a:r>
              <a:rPr lang="en-GB" altLang="en-US" sz="1400" dirty="0" smtClean="0">
                <a:solidFill>
                  <a:schemeClr val="tx1"/>
                </a:solidFill>
                <a:latin typeface="+mn-lt"/>
                <a:cs typeface="Arial" panose="020B0604020202020204" pitchFamily="34" charset="0"/>
              </a:rPr>
              <a:t>hospital,  March </a:t>
            </a:r>
            <a:r>
              <a:rPr lang="en-GB" altLang="en-US" sz="1400" dirty="0">
                <a:solidFill>
                  <a:schemeClr val="tx1"/>
                </a:solidFill>
                <a:latin typeface="+mn-lt"/>
                <a:cs typeface="Arial" panose="020B0604020202020204" pitchFamily="34" charset="0"/>
              </a:rPr>
              <a:t>2018 </a:t>
            </a:r>
            <a:r>
              <a:rPr lang="en-GB" altLang="en-US" sz="1400" dirty="0" smtClean="0">
                <a:solidFill>
                  <a:schemeClr val="tx1"/>
                </a:solidFill>
                <a:latin typeface="+mn-lt"/>
                <a:cs typeface="Arial" panose="020B0604020202020204" pitchFamily="34" charset="0"/>
              </a:rPr>
              <a:t>- </a:t>
            </a:r>
            <a:r>
              <a:rPr lang="en-GB" altLang="en-US" sz="1400" dirty="0">
                <a:solidFill>
                  <a:schemeClr val="tx1"/>
                </a:solidFill>
                <a:latin typeface="+mn-lt"/>
                <a:cs typeface="Arial" panose="020B0604020202020204" pitchFamily="34" charset="0"/>
              </a:rPr>
              <a:t>December </a:t>
            </a:r>
            <a:r>
              <a:rPr lang="en-GB" altLang="en-US" sz="1400" dirty="0" smtClean="0">
                <a:solidFill>
                  <a:schemeClr val="tx1"/>
                </a:solidFill>
                <a:latin typeface="+mn-lt"/>
                <a:cs typeface="Arial" panose="020B0604020202020204" pitchFamily="34" charset="0"/>
              </a:rPr>
              <a:t>2021 </a:t>
            </a:r>
          </a:p>
          <a:p>
            <a:r>
              <a:rPr lang="en-GB" altLang="en-US" sz="1400" i="1" dirty="0" smtClean="0">
                <a:solidFill>
                  <a:schemeClr val="tx1"/>
                </a:solidFill>
                <a:latin typeface="+mn-lt"/>
                <a:cs typeface="Arial" panose="020B0604020202020204" pitchFamily="34" charset="0"/>
              </a:rPr>
              <a:t>Source</a:t>
            </a:r>
            <a:r>
              <a:rPr lang="en-GB" altLang="en-US" sz="1400" i="1" dirty="0">
                <a:solidFill>
                  <a:schemeClr val="tx1"/>
                </a:solidFill>
                <a:latin typeface="+mn-lt"/>
                <a:cs typeface="Arial" panose="020B0604020202020204" pitchFamily="34" charset="0"/>
              </a:rPr>
              <a:t>: NHS Lothian Hospital Activity Trends Dashboard</a:t>
            </a:r>
            <a:r>
              <a:rPr lang="en-GB" sz="1040" dirty="0"/>
              <a:t/>
            </a:r>
            <a:br>
              <a:rPr lang="en-GB" sz="1040" dirty="0"/>
            </a:br>
            <a:endParaRPr lang="en-GB" altLang="en-US" sz="1040" dirty="0">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5AD99F46-8C9F-457F-8DD3-F2B418A0567D}" type="slidenum">
              <a:rPr lang="en-GB" smtClean="0"/>
              <a:pPr/>
              <a:t>7</a:t>
            </a:fld>
            <a:endParaRPr lang="en-GB"/>
          </a:p>
        </p:txBody>
      </p:sp>
      <p:pic>
        <p:nvPicPr>
          <p:cNvPr id="12" name="~PP44.WAV">
            <a:hlinkClick r:id="" action="ppaction://media"/>
          </p:cNvPr>
          <p:cNvPicPr>
            <a:picLocks noRot="1" noChangeAspect="1"/>
          </p:cNvPicPr>
          <p:nvPr>
            <a:wavAudioFile r:embed="rId1" name="~PP44.WAV"/>
          </p:nvPr>
        </p:nvPicPr>
        <p:blipFill>
          <a:blip r:embed="rId6" cstate="print"/>
          <a:stretch>
            <a:fillRect/>
          </a:stretch>
        </p:blipFill>
        <p:spPr>
          <a:xfrm>
            <a:off x="11771313" y="6438900"/>
            <a:ext cx="203200" cy="203200"/>
          </a:xfrm>
          <a:prstGeom prst="rect">
            <a:avLst/>
          </a:prstGeom>
        </p:spPr>
      </p:pic>
    </p:spTree>
  </p:cSld>
  <p:clrMapOvr>
    <a:masterClrMapping/>
  </p:clrMapOvr>
  <p:transition advTm="43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9" name="Rounded Rectangle 8"/>
          <p:cNvSpPr/>
          <p:nvPr/>
        </p:nvSpPr>
        <p:spPr>
          <a:xfrm>
            <a:off x="334566" y="1484784"/>
            <a:ext cx="6048672" cy="511256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dirty="0" smtClean="0"/>
              <a:t>Delayed Discharges</a:t>
            </a:r>
            <a:endParaRPr lang="en-GB" b="1" dirty="0"/>
          </a:p>
        </p:txBody>
      </p:sp>
      <p:sp>
        <p:nvSpPr>
          <p:cNvPr id="4" name="Rectangle 3"/>
          <p:cNvSpPr/>
          <p:nvPr/>
        </p:nvSpPr>
        <p:spPr>
          <a:xfrm>
            <a:off x="6911886" y="1916832"/>
            <a:ext cx="4511914"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The  number of patients who are unable to leave hospital when they no longer need hospital care is increasing. </a:t>
            </a:r>
          </a:p>
          <a:p>
            <a:endParaRPr lang="en-GB" sz="2400" dirty="0" smtClean="0">
              <a:solidFill>
                <a:schemeClr val="tx1"/>
              </a:solidFill>
            </a:endParaRPr>
          </a:p>
          <a:p>
            <a:r>
              <a:rPr lang="en-GB" sz="2400" dirty="0" smtClean="0">
                <a:solidFill>
                  <a:schemeClr val="tx1"/>
                </a:solidFill>
              </a:rPr>
              <a:t>This chart shows the number of delays each week in Edinburgh since October 2021. </a:t>
            </a:r>
          </a:p>
        </p:txBody>
      </p:sp>
      <p:pic>
        <p:nvPicPr>
          <p:cNvPr id="7" name="Picture 6">
            <a:extLst>
              <a:ext uri="{FF2B5EF4-FFF2-40B4-BE49-F238E27FC236}">
                <a16:creationId xmlns:a16="http://schemas.microsoft.com/office/drawing/2014/main" xmlns="" id="{B8515846-66B7-4E52-BBD6-40CB311E1F82}"/>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831" r="4294" b="2"/>
          <a:stretch/>
        </p:blipFill>
        <p:spPr bwMode="auto">
          <a:xfrm>
            <a:off x="550592" y="1916832"/>
            <a:ext cx="5727437" cy="3105194"/>
          </a:xfrm>
          <a:prstGeom prst="rect">
            <a:avLst/>
          </a:prstGeom>
          <a:noFill/>
        </p:spPr>
      </p:pic>
      <p:sp>
        <p:nvSpPr>
          <p:cNvPr id="8" name="Content Placeholder 2">
            <a:extLst>
              <a:ext uri="{FF2B5EF4-FFF2-40B4-BE49-F238E27FC236}">
                <a16:creationId xmlns:a16="http://schemas.microsoft.com/office/drawing/2014/main" xmlns="" id="{8CA82FA8-71E3-4769-85FE-7A16002219E1}"/>
              </a:ext>
            </a:extLst>
          </p:cNvPr>
          <p:cNvSpPr txBox="1">
            <a:spLocks/>
          </p:cNvSpPr>
          <p:nvPr/>
        </p:nvSpPr>
        <p:spPr>
          <a:xfrm>
            <a:off x="766614" y="5013176"/>
            <a:ext cx="5328592" cy="1368152"/>
          </a:xfrm>
          <a:prstGeom prst="rect">
            <a:avLst/>
          </a:prstGeom>
        </p:spPr>
        <p:txBody>
          <a:bodyPr>
            <a:normAutofit fontScale="70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455" b="0" i="0" u="none" strike="noStrike" kern="1200" cap="none" spc="0" normalizeH="0" baseline="0" noProof="0" dirty="0" smtClean="0">
              <a:ln>
                <a:noFill/>
              </a:ln>
              <a:solidFill>
                <a:schemeClr val="tx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200" b="0" i="0" u="none" strike="noStrike" kern="1200" cap="none" spc="0" normalizeH="0" baseline="0" noProof="0" dirty="0" smtClean="0">
                <a:ln>
                  <a:noFill/>
                </a:ln>
                <a:solidFill>
                  <a:schemeClr val="tx1"/>
                </a:solidFill>
                <a:effectLst/>
                <a:uLnTx/>
                <a:uFillTx/>
                <a:ea typeface="Times New Roman" panose="02020603050405020304" pitchFamily="18" charset="0"/>
                <a:cs typeface="Times New Roman" panose="02020603050405020304" pitchFamily="18" charset="0"/>
              </a:rPr>
              <a:t>The chart below shows the number of delays each week in Edinburgh since 5 October 2021.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200" b="0" i="0" u="none" strike="noStrike" kern="1200" cap="none" spc="0" normalizeH="0" baseline="0" noProof="0" dirty="0" smtClean="0">
                <a:ln>
                  <a:noFill/>
                </a:ln>
                <a:solidFill>
                  <a:schemeClr val="tx1"/>
                </a:solidFill>
                <a:effectLst/>
                <a:uLnTx/>
                <a:uFillTx/>
                <a:ea typeface="Times New Roman" panose="02020603050405020304" pitchFamily="18" charset="0"/>
                <a:cs typeface="Times New Roman" panose="02020603050405020304" pitchFamily="18" charset="0"/>
              </a:rPr>
              <a:t>The baseline shows their average position between August 2020 and May 2021, where delays were at their lowest.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200" b="0" i="1" u="none" strike="noStrike" kern="1200" cap="none" spc="0" normalizeH="0" baseline="0" noProof="0" dirty="0" smtClean="0">
                <a:ln>
                  <a:noFill/>
                </a:ln>
                <a:solidFill>
                  <a:schemeClr val="tx1"/>
                </a:solidFill>
                <a:effectLst/>
                <a:uLnTx/>
                <a:uFillTx/>
                <a:ea typeface="Times New Roman" panose="02020603050405020304" pitchFamily="18" charset="0"/>
                <a:cs typeface="Times New Roman" panose="02020603050405020304" pitchFamily="18" charset="0"/>
              </a:rPr>
              <a:t>Source: Weekly Delayed Discharge Management Information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455"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 name="Slide Number Placeholder 9"/>
          <p:cNvSpPr>
            <a:spLocks noGrp="1"/>
          </p:cNvSpPr>
          <p:nvPr>
            <p:ph type="sldNum" sz="quarter" idx="12"/>
          </p:nvPr>
        </p:nvSpPr>
        <p:spPr/>
        <p:txBody>
          <a:bodyPr/>
          <a:lstStyle/>
          <a:p>
            <a:fld id="{5AD99F46-8C9F-457F-8DD3-F2B418A0567D}" type="slidenum">
              <a:rPr lang="en-GB" smtClean="0"/>
              <a:pPr/>
              <a:t>8</a:t>
            </a:fld>
            <a:endParaRPr lang="en-GB"/>
          </a:p>
        </p:txBody>
      </p:sp>
      <p:pic>
        <p:nvPicPr>
          <p:cNvPr id="12" name="~PP1468.WAV">
            <a:hlinkClick r:id="" action="ppaction://media"/>
          </p:cNvPr>
          <p:cNvPicPr>
            <a:picLocks noRot="1" noChangeAspect="1"/>
          </p:cNvPicPr>
          <p:nvPr>
            <a:wavAudioFile r:embed="rId1" name="~PP1468.WAV"/>
          </p:nvPr>
        </p:nvPicPr>
        <p:blipFill>
          <a:blip r:embed="rId6" cstate="print"/>
          <a:stretch>
            <a:fillRect/>
          </a:stretch>
        </p:blipFill>
        <p:spPr>
          <a:xfrm>
            <a:off x="11771313" y="6438900"/>
            <a:ext cx="203200" cy="203200"/>
          </a:xfrm>
          <a:prstGeom prst="rect">
            <a:avLst/>
          </a:prstGeom>
        </p:spPr>
      </p:pic>
    </p:spTree>
  </p:cSld>
  <p:clrMapOvr>
    <a:masterClrMapping/>
  </p:clrMapOvr>
  <p:transition advTm="25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4" cstate="print"/>
          <a:srcRect l="28125" t="32292" r="10156" b="18750"/>
          <a:stretch>
            <a:fillRect/>
          </a:stretch>
        </p:blipFill>
        <p:spPr bwMode="auto">
          <a:xfrm>
            <a:off x="2" y="1752600"/>
            <a:ext cx="12192000" cy="51054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t>Underlying Challenges</a:t>
            </a:r>
            <a:endParaRPr lang="en-GB" b="1" dirty="0"/>
          </a:p>
        </p:txBody>
      </p:sp>
      <p:sp>
        <p:nvSpPr>
          <p:cNvPr id="4" name="Rectangle 3"/>
          <p:cNvSpPr/>
          <p:nvPr/>
        </p:nvSpPr>
        <p:spPr>
          <a:xfrm>
            <a:off x="6911886" y="1916832"/>
            <a:ext cx="4511914"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The  impacts of the Covid-19 pandemic have added to the challenges we were already facing as a health and care system. </a:t>
            </a:r>
          </a:p>
        </p:txBody>
      </p:sp>
      <p:sp>
        <p:nvSpPr>
          <p:cNvPr id="6" name="Rounded Rectangle 5"/>
          <p:cNvSpPr/>
          <p:nvPr/>
        </p:nvSpPr>
        <p:spPr>
          <a:xfrm>
            <a:off x="334566" y="1412776"/>
            <a:ext cx="5760640" cy="489654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a:r>
              <a:rPr lang="en-GB" sz="2400" dirty="0" smtClean="0">
                <a:solidFill>
                  <a:schemeClr val="tx1"/>
                </a:solidFill>
                <a:sym typeface="Wingdings"/>
              </a:rPr>
              <a:t>Population change </a:t>
            </a:r>
          </a:p>
          <a:p>
            <a:pPr marL="176213"/>
            <a:endParaRPr lang="en-GB" sz="3200" dirty="0" smtClean="0">
              <a:solidFill>
                <a:schemeClr val="tx1"/>
              </a:solidFill>
              <a:sym typeface="Wingdings"/>
            </a:endParaRPr>
          </a:p>
          <a:p>
            <a:pPr marL="176213"/>
            <a:r>
              <a:rPr lang="en-GB" sz="2400" dirty="0" smtClean="0">
                <a:solidFill>
                  <a:schemeClr val="tx1"/>
                </a:solidFill>
                <a:sym typeface="Wingdings"/>
              </a:rPr>
              <a:t>Condition of our estate</a:t>
            </a:r>
          </a:p>
          <a:p>
            <a:pPr marL="176213"/>
            <a:endParaRPr lang="en-GB" sz="3200" dirty="0" smtClean="0">
              <a:solidFill>
                <a:schemeClr val="tx1"/>
              </a:solidFill>
              <a:sym typeface="Wingdings"/>
            </a:endParaRPr>
          </a:p>
          <a:p>
            <a:pPr marL="176213"/>
            <a:r>
              <a:rPr lang="en-GB" sz="2400" dirty="0" smtClean="0">
                <a:solidFill>
                  <a:schemeClr val="tx1"/>
                </a:solidFill>
                <a:sym typeface="Wingdings"/>
              </a:rPr>
              <a:t>Technology</a:t>
            </a:r>
          </a:p>
          <a:p>
            <a:pPr marL="176213"/>
            <a:endParaRPr lang="en-GB" sz="3200" dirty="0" smtClean="0">
              <a:solidFill>
                <a:schemeClr val="tx1"/>
              </a:solidFill>
              <a:sym typeface="Wingdings"/>
            </a:endParaRPr>
          </a:p>
          <a:p>
            <a:pPr marL="176213"/>
            <a:r>
              <a:rPr lang="en-GB" sz="2400" dirty="0" smtClean="0">
                <a:solidFill>
                  <a:schemeClr val="tx1"/>
                </a:solidFill>
                <a:sym typeface="Wingdings"/>
              </a:rPr>
              <a:t>Climate change</a:t>
            </a:r>
          </a:p>
          <a:p>
            <a:pPr marL="176213"/>
            <a:endParaRPr lang="en-GB" sz="3200" dirty="0" smtClean="0">
              <a:solidFill>
                <a:schemeClr val="tx1"/>
              </a:solidFill>
              <a:sym typeface="Wingdings"/>
            </a:endParaRPr>
          </a:p>
          <a:p>
            <a:pPr marL="176213"/>
            <a:r>
              <a:rPr lang="en-GB" sz="2400" dirty="0" smtClean="0">
                <a:solidFill>
                  <a:schemeClr val="tx1"/>
                </a:solidFill>
                <a:sym typeface="Wingdings"/>
              </a:rPr>
              <a:t>Resource Availability</a:t>
            </a:r>
          </a:p>
          <a:p>
            <a:pPr algn="ctr"/>
            <a:endParaRPr lang="en-GB" dirty="0"/>
          </a:p>
        </p:txBody>
      </p:sp>
      <p:sp>
        <p:nvSpPr>
          <p:cNvPr id="7" name="TextBox 6"/>
          <p:cNvSpPr txBox="1"/>
          <p:nvPr/>
        </p:nvSpPr>
        <p:spPr>
          <a:xfrm>
            <a:off x="2998862" y="1628801"/>
            <a:ext cx="864096" cy="830997"/>
          </a:xfrm>
          <a:prstGeom prst="rect">
            <a:avLst/>
          </a:prstGeom>
          <a:noFill/>
        </p:spPr>
        <p:txBody>
          <a:bodyPr wrap="square" rtlCol="0">
            <a:spAutoFit/>
          </a:bodyPr>
          <a:lstStyle/>
          <a:p>
            <a:r>
              <a:rPr lang="en-GB" sz="4800" dirty="0" smtClean="0">
                <a:sym typeface="Webdings"/>
              </a:rPr>
              <a:t></a:t>
            </a:r>
            <a:endParaRPr lang="en-GB" sz="4800" dirty="0"/>
          </a:p>
        </p:txBody>
      </p:sp>
      <p:sp>
        <p:nvSpPr>
          <p:cNvPr id="8" name="TextBox 7"/>
          <p:cNvSpPr txBox="1"/>
          <p:nvPr/>
        </p:nvSpPr>
        <p:spPr>
          <a:xfrm>
            <a:off x="2926855" y="4149084"/>
            <a:ext cx="1152128" cy="830997"/>
          </a:xfrm>
          <a:prstGeom prst="rect">
            <a:avLst/>
          </a:prstGeom>
          <a:noFill/>
        </p:spPr>
        <p:txBody>
          <a:bodyPr wrap="square" rtlCol="0">
            <a:spAutoFit/>
          </a:bodyPr>
          <a:lstStyle/>
          <a:p>
            <a:r>
              <a:rPr lang="en-GB" sz="4800" dirty="0" smtClean="0">
                <a:sym typeface="Webdings"/>
              </a:rPr>
              <a:t></a:t>
            </a:r>
            <a:endParaRPr lang="en-GB" sz="4800" dirty="0"/>
          </a:p>
        </p:txBody>
      </p:sp>
      <p:sp>
        <p:nvSpPr>
          <p:cNvPr id="10" name="TextBox 9"/>
          <p:cNvSpPr txBox="1"/>
          <p:nvPr/>
        </p:nvSpPr>
        <p:spPr>
          <a:xfrm>
            <a:off x="3502918" y="5013180"/>
            <a:ext cx="1296144" cy="830997"/>
          </a:xfrm>
          <a:prstGeom prst="rect">
            <a:avLst/>
          </a:prstGeom>
          <a:noFill/>
        </p:spPr>
        <p:txBody>
          <a:bodyPr wrap="square" rtlCol="0">
            <a:spAutoFit/>
          </a:bodyPr>
          <a:lstStyle/>
          <a:p>
            <a:r>
              <a:rPr lang="en-GB" sz="4800" dirty="0" smtClean="0">
                <a:sym typeface="Webdings"/>
              </a:rPr>
              <a:t></a:t>
            </a:r>
            <a:endParaRPr lang="en-GB" sz="4800" dirty="0"/>
          </a:p>
        </p:txBody>
      </p:sp>
      <p:sp>
        <p:nvSpPr>
          <p:cNvPr id="11" name="TextBox 10"/>
          <p:cNvSpPr txBox="1"/>
          <p:nvPr/>
        </p:nvSpPr>
        <p:spPr>
          <a:xfrm>
            <a:off x="3862958" y="2492900"/>
            <a:ext cx="1008112" cy="830997"/>
          </a:xfrm>
          <a:prstGeom prst="rect">
            <a:avLst/>
          </a:prstGeom>
          <a:noFill/>
        </p:spPr>
        <p:txBody>
          <a:bodyPr wrap="square" rtlCol="0">
            <a:spAutoFit/>
          </a:bodyPr>
          <a:lstStyle/>
          <a:p>
            <a:r>
              <a:rPr lang="en-GB" sz="4800" dirty="0" smtClean="0">
                <a:sym typeface="Webdings"/>
              </a:rPr>
              <a:t></a:t>
            </a:r>
            <a:endParaRPr lang="en-GB" sz="4800" dirty="0"/>
          </a:p>
        </p:txBody>
      </p:sp>
      <p:sp>
        <p:nvSpPr>
          <p:cNvPr id="12" name="TextBox 11"/>
          <p:cNvSpPr txBox="1"/>
          <p:nvPr/>
        </p:nvSpPr>
        <p:spPr>
          <a:xfrm>
            <a:off x="3646934" y="1628801"/>
            <a:ext cx="720080" cy="830997"/>
          </a:xfrm>
          <a:prstGeom prst="rect">
            <a:avLst/>
          </a:prstGeom>
          <a:noFill/>
        </p:spPr>
        <p:txBody>
          <a:bodyPr wrap="square" rtlCol="0">
            <a:spAutoFit/>
          </a:bodyPr>
          <a:lstStyle/>
          <a:p>
            <a:r>
              <a:rPr lang="en-GB" sz="4800" dirty="0" smtClean="0">
                <a:sym typeface="Webdings"/>
              </a:rPr>
              <a:t></a:t>
            </a:r>
            <a:endParaRPr lang="en-GB" sz="4800" dirty="0"/>
          </a:p>
        </p:txBody>
      </p:sp>
      <p:sp>
        <p:nvSpPr>
          <p:cNvPr id="13" name="TextBox 12"/>
          <p:cNvSpPr txBox="1"/>
          <p:nvPr/>
        </p:nvSpPr>
        <p:spPr>
          <a:xfrm>
            <a:off x="3214886" y="1628801"/>
            <a:ext cx="720080" cy="830997"/>
          </a:xfrm>
          <a:prstGeom prst="rect">
            <a:avLst/>
          </a:prstGeom>
          <a:noFill/>
        </p:spPr>
        <p:txBody>
          <a:bodyPr wrap="square" rtlCol="0">
            <a:spAutoFit/>
          </a:bodyPr>
          <a:lstStyle/>
          <a:p>
            <a:r>
              <a:rPr lang="en-GB" sz="4800" dirty="0" smtClean="0">
                <a:sym typeface="Webdings"/>
              </a:rPr>
              <a:t></a:t>
            </a:r>
            <a:endParaRPr lang="en-GB" sz="4800" dirty="0"/>
          </a:p>
        </p:txBody>
      </p:sp>
      <p:sp>
        <p:nvSpPr>
          <p:cNvPr id="14" name="TextBox 13"/>
          <p:cNvSpPr txBox="1"/>
          <p:nvPr/>
        </p:nvSpPr>
        <p:spPr>
          <a:xfrm>
            <a:off x="3430910" y="1628801"/>
            <a:ext cx="792088" cy="830997"/>
          </a:xfrm>
          <a:prstGeom prst="rect">
            <a:avLst/>
          </a:prstGeom>
          <a:noFill/>
        </p:spPr>
        <p:txBody>
          <a:bodyPr wrap="square" rtlCol="0">
            <a:spAutoFit/>
          </a:bodyPr>
          <a:lstStyle/>
          <a:p>
            <a:r>
              <a:rPr lang="en-GB" sz="4800" dirty="0" smtClean="0">
                <a:sym typeface="Webdings"/>
              </a:rPr>
              <a:t></a:t>
            </a:r>
            <a:endParaRPr lang="en-GB" sz="4800" dirty="0"/>
          </a:p>
        </p:txBody>
      </p:sp>
      <p:sp>
        <p:nvSpPr>
          <p:cNvPr id="15" name="TextBox 14"/>
          <p:cNvSpPr txBox="1"/>
          <p:nvPr/>
        </p:nvSpPr>
        <p:spPr>
          <a:xfrm>
            <a:off x="2278782" y="3284984"/>
            <a:ext cx="1440160" cy="830997"/>
          </a:xfrm>
          <a:prstGeom prst="rect">
            <a:avLst/>
          </a:prstGeom>
          <a:noFill/>
        </p:spPr>
        <p:txBody>
          <a:bodyPr wrap="square" rtlCol="0">
            <a:spAutoFit/>
          </a:bodyPr>
          <a:lstStyle/>
          <a:p>
            <a:r>
              <a:rPr lang="en-GB" sz="4800" b="1" dirty="0" smtClean="0">
                <a:sym typeface="Wingdings"/>
              </a:rPr>
              <a:t></a:t>
            </a:r>
            <a:endParaRPr lang="en-GB" sz="4800" b="1" dirty="0"/>
          </a:p>
        </p:txBody>
      </p:sp>
      <p:sp>
        <p:nvSpPr>
          <p:cNvPr id="16" name="Slide Number Placeholder 15"/>
          <p:cNvSpPr>
            <a:spLocks noGrp="1"/>
          </p:cNvSpPr>
          <p:nvPr>
            <p:ph type="sldNum" sz="quarter" idx="12"/>
          </p:nvPr>
        </p:nvSpPr>
        <p:spPr/>
        <p:txBody>
          <a:bodyPr/>
          <a:lstStyle/>
          <a:p>
            <a:fld id="{5AD99F46-8C9F-457F-8DD3-F2B418A0567D}" type="slidenum">
              <a:rPr lang="en-GB" smtClean="0"/>
              <a:pPr/>
              <a:t>9</a:t>
            </a:fld>
            <a:endParaRPr lang="en-GB"/>
          </a:p>
        </p:txBody>
      </p:sp>
      <p:pic>
        <p:nvPicPr>
          <p:cNvPr id="18" name="~PP3793.WAV">
            <a:hlinkClick r:id="" action="ppaction://media"/>
          </p:cNvPr>
          <p:cNvPicPr>
            <a:picLocks noRot="1" noChangeAspect="1"/>
          </p:cNvPicPr>
          <p:nvPr>
            <a:wavAudioFile r:embed="rId1" name="~PP3793.WAV"/>
          </p:nvPr>
        </p:nvPicPr>
        <p:blipFill>
          <a:blip r:embed="rId5" cstate="print"/>
          <a:stretch>
            <a:fillRect/>
          </a:stretch>
        </p:blipFill>
        <p:spPr>
          <a:xfrm>
            <a:off x="11771313" y="6438900"/>
            <a:ext cx="203200" cy="203200"/>
          </a:xfrm>
          <a:prstGeom prst="rect">
            <a:avLst/>
          </a:prstGeom>
        </p:spPr>
      </p:pic>
    </p:spTree>
  </p:cSld>
  <p:clrMapOvr>
    <a:masterClrMapping/>
  </p:clrMapOvr>
  <p:transition advTm="63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C485F4D887A242BE772CE9E9F0F2CA" ma:contentTypeVersion="2" ma:contentTypeDescription="Create a new document." ma:contentTypeScope="" ma:versionID="d5189640dc2d1e9dae65892ccb8da961">
  <xsd:schema xmlns:xsd="http://www.w3.org/2001/XMLSchema" xmlns:xs="http://www.w3.org/2001/XMLSchema" xmlns:p="http://schemas.microsoft.com/office/2006/metadata/properties" xmlns:ns1="http://schemas.microsoft.com/sharepoint/v3" targetNamespace="http://schemas.microsoft.com/office/2006/metadata/properties" ma:root="true" ma:fieldsID="a9010a59bff9f8b009f11b0975cb6e8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5AC8AE3-0F32-4944-AD93-01A1EA9B5785}"/>
</file>

<file path=customXml/itemProps2.xml><?xml version="1.0" encoding="utf-8"?>
<ds:datastoreItem xmlns:ds="http://schemas.openxmlformats.org/officeDocument/2006/customXml" ds:itemID="{E3822315-E9E7-429E-BF4C-8D6E82669EF6}"/>
</file>

<file path=customXml/itemProps3.xml><?xml version="1.0" encoding="utf-8"?>
<ds:datastoreItem xmlns:ds="http://schemas.openxmlformats.org/officeDocument/2006/customXml" ds:itemID="{00863C02-28B6-4A22-B2F3-B4333B04E416}"/>
</file>

<file path=docProps/app.xml><?xml version="1.0" encoding="utf-8"?>
<Properties xmlns="http://schemas.openxmlformats.org/officeDocument/2006/extended-properties" xmlns:vt="http://schemas.openxmlformats.org/officeDocument/2006/docPropsVTypes">
  <TotalTime>3560</TotalTime>
  <Words>3636</Words>
  <Application>Microsoft Office PowerPoint</Application>
  <PresentationFormat>Custom</PresentationFormat>
  <Paragraphs>391</Paragraphs>
  <Slides>25</Slides>
  <Notes>22</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Lothian Strategic Development Framework April 2022</vt:lpstr>
      <vt:lpstr>Contents</vt:lpstr>
      <vt:lpstr>Lothian Health &amp; Care System</vt:lpstr>
      <vt:lpstr>System Vision</vt:lpstr>
      <vt:lpstr>Lothian Strategic Development Framework</vt:lpstr>
      <vt:lpstr>Where are we now?</vt:lpstr>
      <vt:lpstr>Scheduled inpatient activity</vt:lpstr>
      <vt:lpstr>Delayed Discharges</vt:lpstr>
      <vt:lpstr>Underlying Challenges</vt:lpstr>
      <vt:lpstr>Population Change</vt:lpstr>
      <vt:lpstr>Workforce Supply and Demand</vt:lpstr>
      <vt:lpstr>Assumptions</vt:lpstr>
      <vt:lpstr>Principles</vt:lpstr>
      <vt:lpstr>Fixed Points</vt:lpstr>
      <vt:lpstr>Fixed Points (2)</vt:lpstr>
      <vt:lpstr>Proposals for Change</vt:lpstr>
      <vt:lpstr>Proposals for Change (2)</vt:lpstr>
      <vt:lpstr>LSDF: Six Pillars</vt:lpstr>
      <vt:lpstr>LSDF: Five Parameters</vt:lpstr>
      <vt:lpstr>Slide 20</vt:lpstr>
      <vt:lpstr>Key Messages: Challenges</vt:lpstr>
      <vt:lpstr>Key Messages: Ways of working</vt:lpstr>
      <vt:lpstr>Key Messages: Investment</vt:lpstr>
      <vt:lpstr>What next? </vt:lpstr>
      <vt:lpstr>Slide 25</vt:lpstr>
    </vt:vector>
  </TitlesOfParts>
  <Company>NHS Lothian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Lothian Strategic Development Framework</dc:title>
  <dc:creator>rebecca.miller</dc:creator>
  <cp:lastModifiedBy>rebecca.miller</cp:lastModifiedBy>
  <cp:revision>171</cp:revision>
  <dcterms:created xsi:type="dcterms:W3CDTF">2022-04-10T20:09:41Z</dcterms:created>
  <dcterms:modified xsi:type="dcterms:W3CDTF">2022-05-03T14:42:43Z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0x01010065C485F4D887A242BE772CE9E9F0F2CA</vt:lpwstr>
  </property>
</Properties>
</file>