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60" r:id="rId2"/>
    <p:sldId id="256" r:id="rId3"/>
    <p:sldId id="257" r:id="rId4"/>
    <p:sldId id="258" r:id="rId5"/>
    <p:sldId id="259" r:id="rId6"/>
    <p:sldId id="264" r:id="rId7"/>
    <p:sldId id="267" r:id="rId8"/>
    <p:sldId id="263" r:id="rId9"/>
    <p:sldId id="265" r:id="rId10"/>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Geneva" panose="020B0503030404040204" pitchFamily="34" charset="0"/>
        <a:cs typeface="+mn-cs"/>
      </a:defRPr>
    </a:lvl1pPr>
    <a:lvl2pPr marL="457200" algn="l" rtl="0" eaLnBrk="0" fontAlgn="base" hangingPunct="0">
      <a:spcBef>
        <a:spcPct val="0"/>
      </a:spcBef>
      <a:spcAft>
        <a:spcPct val="0"/>
      </a:spcAft>
      <a:defRPr sz="2400" kern="1200">
        <a:solidFill>
          <a:schemeClr val="tx1"/>
        </a:solidFill>
        <a:latin typeface="Times" pitchFamily="2" charset="0"/>
        <a:ea typeface="Geneva" panose="020B0503030404040204" pitchFamily="34" charset="0"/>
        <a:cs typeface="+mn-cs"/>
      </a:defRPr>
    </a:lvl2pPr>
    <a:lvl3pPr marL="914400" algn="l" rtl="0" eaLnBrk="0" fontAlgn="base" hangingPunct="0">
      <a:spcBef>
        <a:spcPct val="0"/>
      </a:spcBef>
      <a:spcAft>
        <a:spcPct val="0"/>
      </a:spcAft>
      <a:defRPr sz="2400" kern="1200">
        <a:solidFill>
          <a:schemeClr val="tx1"/>
        </a:solidFill>
        <a:latin typeface="Times" pitchFamily="2" charset="0"/>
        <a:ea typeface="Geneva" panose="020B0503030404040204" pitchFamily="34" charset="0"/>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Geneva" panose="020B0503030404040204" pitchFamily="34" charset="0"/>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Geneva" panose="020B0503030404040204" pitchFamily="34" charset="0"/>
        <a:cs typeface="+mn-cs"/>
      </a:defRPr>
    </a:lvl5pPr>
    <a:lvl6pPr marL="2286000" algn="l" defTabSz="914400" rtl="0" eaLnBrk="1" latinLnBrk="0" hangingPunct="1">
      <a:defRPr sz="2400" kern="1200">
        <a:solidFill>
          <a:schemeClr val="tx1"/>
        </a:solidFill>
        <a:latin typeface="Times" pitchFamily="2" charset="0"/>
        <a:ea typeface="Geneva" panose="020B0503030404040204" pitchFamily="34" charset="0"/>
        <a:cs typeface="+mn-cs"/>
      </a:defRPr>
    </a:lvl6pPr>
    <a:lvl7pPr marL="2743200" algn="l" defTabSz="914400" rtl="0" eaLnBrk="1" latinLnBrk="0" hangingPunct="1">
      <a:defRPr sz="2400" kern="1200">
        <a:solidFill>
          <a:schemeClr val="tx1"/>
        </a:solidFill>
        <a:latin typeface="Times" pitchFamily="2" charset="0"/>
        <a:ea typeface="Geneva" panose="020B0503030404040204" pitchFamily="34" charset="0"/>
        <a:cs typeface="+mn-cs"/>
      </a:defRPr>
    </a:lvl7pPr>
    <a:lvl8pPr marL="3200400" algn="l" defTabSz="914400" rtl="0" eaLnBrk="1" latinLnBrk="0" hangingPunct="1">
      <a:defRPr sz="2400" kern="1200">
        <a:solidFill>
          <a:schemeClr val="tx1"/>
        </a:solidFill>
        <a:latin typeface="Times" pitchFamily="2" charset="0"/>
        <a:ea typeface="Geneva" panose="020B0503030404040204" pitchFamily="34" charset="0"/>
        <a:cs typeface="+mn-cs"/>
      </a:defRPr>
    </a:lvl8pPr>
    <a:lvl9pPr marL="3657600" algn="l" defTabSz="914400" rtl="0" eaLnBrk="1" latinLnBrk="0" hangingPunct="1">
      <a:defRPr sz="2400" kern="1200">
        <a:solidFill>
          <a:schemeClr val="tx1"/>
        </a:solidFill>
        <a:latin typeface="Times" pitchFamily="2" charset="0"/>
        <a:ea typeface="Geneva" panose="020B0503030404040204" pitchFamily="34" charset="0"/>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2"/>
  </p:normalViewPr>
  <p:slideViewPr>
    <p:cSldViewPr snapToObjects="1">
      <p:cViewPr varScale="1">
        <p:scale>
          <a:sx n="151" d="100"/>
          <a:sy n="151" d="100"/>
        </p:scale>
        <p:origin x="1468" y="100"/>
      </p:cViewPr>
      <p:guideLst>
        <p:guide orient="horz" pos="2160"/>
        <p:guide pos="3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565B6-45FF-4F82-95EC-6DFFEE12D9BC}" type="datetimeFigureOut">
              <a:rPr lang="en-GB" smtClean="0"/>
              <a:t>26/08/2025</a:t>
            </a:fld>
            <a:endParaRPr lang="en-GB"/>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EA4B6-2245-476F-9877-05501129C49F}" type="slidenum">
              <a:rPr lang="en-GB" smtClean="0"/>
              <a:t>‹#›</a:t>
            </a:fld>
            <a:endParaRPr lang="en-GB"/>
          </a:p>
        </p:txBody>
      </p:sp>
    </p:spTree>
    <p:extLst>
      <p:ext uri="{BB962C8B-B14F-4D97-AF65-F5344CB8AC3E}">
        <p14:creationId xmlns:p14="http://schemas.microsoft.com/office/powerpoint/2010/main" val="201050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3EA4B6-2245-476F-9877-05501129C49F}" type="slidenum">
              <a:rPr lang="en-GB" smtClean="0"/>
              <a:t>6</a:t>
            </a:fld>
            <a:endParaRPr lang="en-GB"/>
          </a:p>
        </p:txBody>
      </p:sp>
    </p:spTree>
    <p:extLst>
      <p:ext uri="{BB962C8B-B14F-4D97-AF65-F5344CB8AC3E}">
        <p14:creationId xmlns:p14="http://schemas.microsoft.com/office/powerpoint/2010/main" val="290983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swish.png">
            <a:extLst>
              <a:ext uri="{FF2B5EF4-FFF2-40B4-BE49-F238E27FC236}">
                <a16:creationId xmlns:a16="http://schemas.microsoft.com/office/drawing/2014/main" id="{CD4EB86F-903C-CE80-A63D-EC36D8EB3573}"/>
              </a:ext>
            </a:extLst>
          </p:cNvPr>
          <p:cNvPicPr>
            <a:picLocks noChangeAspect="1"/>
          </p:cNvPicPr>
          <p:nvPr userDrawn="1"/>
        </p:nvPicPr>
        <p:blipFill>
          <a:blip r:embed="rId2">
            <a:extLst>
              <a:ext uri="{28A0092B-C50C-407E-A947-70E740481C1C}">
                <a14:useLocalDpi xmlns:a14="http://schemas.microsoft.com/office/drawing/2010/main" val="0"/>
              </a:ext>
            </a:extLst>
          </a:blip>
          <a:srcRect l="37218" r="9613" b="18294"/>
          <a:stretch>
            <a:fillRect/>
          </a:stretch>
        </p:blipFill>
        <p:spPr bwMode="auto">
          <a:xfrm>
            <a:off x="0" y="3733800"/>
            <a:ext cx="10287000" cy="31242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NHS_Lothian_RGB.jpg">
            <a:extLst>
              <a:ext uri="{FF2B5EF4-FFF2-40B4-BE49-F238E27FC236}">
                <a16:creationId xmlns:a16="http://schemas.microsoft.com/office/drawing/2014/main" id="{C169E32F-60E3-402D-D85C-8771BF2D36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66063" y="544513"/>
            <a:ext cx="186531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1243013" y="2971800"/>
            <a:ext cx="8072437" cy="1143000"/>
          </a:xfrm>
        </p:spPr>
        <p:txBody>
          <a:bodyPr/>
          <a:lstStyle>
            <a:lvl1pPr>
              <a:defRPr sz="4800"/>
            </a:lvl1pPr>
          </a:lstStyle>
          <a:p>
            <a:r>
              <a:rPr lang="en-US" dirty="0"/>
              <a:t>Click to edit Master title style</a:t>
            </a:r>
          </a:p>
        </p:txBody>
      </p:sp>
      <p:sp>
        <p:nvSpPr>
          <p:cNvPr id="4100" name="Rectangle 4"/>
          <p:cNvSpPr>
            <a:spLocks noGrp="1" noChangeArrowheads="1"/>
          </p:cNvSpPr>
          <p:nvPr>
            <p:ph type="subTitle" idx="1"/>
          </p:nvPr>
        </p:nvSpPr>
        <p:spPr>
          <a:xfrm>
            <a:off x="1543050" y="4254500"/>
            <a:ext cx="7200900" cy="1600200"/>
          </a:xfrm>
        </p:spPr>
        <p:txBody>
          <a:bodyPr/>
          <a:lstStyle>
            <a:lvl1pPr marL="0" indent="0" algn="ctr">
              <a:buFontTx/>
              <a:buNone/>
              <a:defRPr/>
            </a:lvl1pPr>
          </a:lstStyle>
          <a:p>
            <a:r>
              <a:rPr lang="en-US"/>
              <a:t>Click to edit Master subtitle style</a:t>
            </a:r>
          </a:p>
        </p:txBody>
      </p:sp>
      <p:sp>
        <p:nvSpPr>
          <p:cNvPr id="4" name="Date Placeholder 5">
            <a:extLst>
              <a:ext uri="{FF2B5EF4-FFF2-40B4-BE49-F238E27FC236}">
                <a16:creationId xmlns:a16="http://schemas.microsoft.com/office/drawing/2014/main" id="{F83B5EF3-BD3C-9D48-874F-61D2FE92CECC}"/>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Footer Placeholder 6">
            <a:extLst>
              <a:ext uri="{FF2B5EF4-FFF2-40B4-BE49-F238E27FC236}">
                <a16:creationId xmlns:a16="http://schemas.microsoft.com/office/drawing/2014/main" id="{163B489D-23C1-C9E1-4726-91E4B323675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Slide Number Placeholder 7">
            <a:extLst>
              <a:ext uri="{FF2B5EF4-FFF2-40B4-BE49-F238E27FC236}">
                <a16:creationId xmlns:a16="http://schemas.microsoft.com/office/drawing/2014/main" id="{D372181C-9CC9-6D1F-C38E-6EA69D736704}"/>
              </a:ext>
            </a:extLst>
          </p:cNvPr>
          <p:cNvSpPr>
            <a:spLocks noGrp="1" noChangeArrowheads="1"/>
          </p:cNvSpPr>
          <p:nvPr>
            <p:ph type="sldNum" sz="quarter" idx="12"/>
          </p:nvPr>
        </p:nvSpPr>
        <p:spPr/>
        <p:txBody>
          <a:bodyPr/>
          <a:lstStyle>
            <a:lvl1pPr>
              <a:defRPr/>
            </a:lvl1pPr>
          </a:lstStyle>
          <a:p>
            <a:pPr>
              <a:defRPr/>
            </a:pPr>
            <a:fld id="{D32E99D8-0A58-3140-9A01-63B949482839}" type="slidenum">
              <a:rPr lang="en-US" altLang="en-US"/>
              <a:pPr>
                <a:defRPr/>
              </a:pPr>
              <a:t>‹#›</a:t>
            </a:fld>
            <a:endParaRPr lang="en-US" altLang="en-US"/>
          </a:p>
        </p:txBody>
      </p:sp>
    </p:spTree>
    <p:extLst>
      <p:ext uri="{BB962C8B-B14F-4D97-AF65-F5344CB8AC3E}">
        <p14:creationId xmlns:p14="http://schemas.microsoft.com/office/powerpoint/2010/main" val="358742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4F171764-30A4-EDE2-E15E-FDB5DF3F4D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E51E620-BFA6-8805-A499-82984E3590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DA66E1-A078-778B-1F80-1290F3023BD1}"/>
              </a:ext>
            </a:extLst>
          </p:cNvPr>
          <p:cNvSpPr>
            <a:spLocks noGrp="1" noChangeArrowheads="1"/>
          </p:cNvSpPr>
          <p:nvPr>
            <p:ph type="sldNum" sz="quarter" idx="12"/>
          </p:nvPr>
        </p:nvSpPr>
        <p:spPr>
          <a:ln/>
        </p:spPr>
        <p:txBody>
          <a:bodyPr/>
          <a:lstStyle>
            <a:lvl1pPr>
              <a:defRPr/>
            </a:lvl1pPr>
          </a:lstStyle>
          <a:p>
            <a:pPr>
              <a:defRPr/>
            </a:pPr>
            <a:fld id="{BA789A13-0ED5-E741-B7C4-C967F7B3A07E}" type="slidenum">
              <a:rPr lang="en-US" altLang="en-US"/>
              <a:pPr>
                <a:defRPr/>
              </a:pPr>
              <a:t>‹#›</a:t>
            </a:fld>
            <a:endParaRPr lang="en-US" altLang="en-US"/>
          </a:p>
        </p:txBody>
      </p:sp>
    </p:spTree>
    <p:extLst>
      <p:ext uri="{BB962C8B-B14F-4D97-AF65-F5344CB8AC3E}">
        <p14:creationId xmlns:p14="http://schemas.microsoft.com/office/powerpoint/2010/main" val="174373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1676400"/>
            <a:ext cx="1966913" cy="43815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200150" y="1676400"/>
            <a:ext cx="5753100" cy="4381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582C80AB-2401-76A5-664E-12FC817857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15317B-5707-16DB-B49D-4AD35B525E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F48EBD-C479-4D2C-B579-2A28C2A45EBD}"/>
              </a:ext>
            </a:extLst>
          </p:cNvPr>
          <p:cNvSpPr>
            <a:spLocks noGrp="1" noChangeArrowheads="1"/>
          </p:cNvSpPr>
          <p:nvPr>
            <p:ph type="sldNum" sz="quarter" idx="12"/>
          </p:nvPr>
        </p:nvSpPr>
        <p:spPr>
          <a:ln/>
        </p:spPr>
        <p:txBody>
          <a:bodyPr/>
          <a:lstStyle>
            <a:lvl1pPr>
              <a:defRPr/>
            </a:lvl1pPr>
          </a:lstStyle>
          <a:p>
            <a:pPr>
              <a:defRPr/>
            </a:pPr>
            <a:fld id="{AE565A84-C42C-AC4A-8752-4669ED10DBF9}" type="slidenum">
              <a:rPr lang="en-US" altLang="en-US"/>
              <a:pPr>
                <a:defRPr/>
              </a:pPr>
              <a:t>‹#›</a:t>
            </a:fld>
            <a:endParaRPr lang="en-US" altLang="en-US"/>
          </a:p>
        </p:txBody>
      </p:sp>
    </p:spTree>
    <p:extLst>
      <p:ext uri="{BB962C8B-B14F-4D97-AF65-F5344CB8AC3E}">
        <p14:creationId xmlns:p14="http://schemas.microsoft.com/office/powerpoint/2010/main" val="7273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a:extLst>
              <a:ext uri="{FF2B5EF4-FFF2-40B4-BE49-F238E27FC236}">
                <a16:creationId xmlns:a16="http://schemas.microsoft.com/office/drawing/2014/main" id="{7C7FA6DB-ED21-FFC6-D34C-DE6DAAADD3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F4D5A5-868C-FD08-A0B7-19FF302B90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6D0C8D-40D4-8C79-3891-05A727CEA775}"/>
              </a:ext>
            </a:extLst>
          </p:cNvPr>
          <p:cNvSpPr>
            <a:spLocks noGrp="1" noChangeArrowheads="1"/>
          </p:cNvSpPr>
          <p:nvPr>
            <p:ph type="sldNum" sz="quarter" idx="12"/>
          </p:nvPr>
        </p:nvSpPr>
        <p:spPr>
          <a:ln/>
        </p:spPr>
        <p:txBody>
          <a:bodyPr/>
          <a:lstStyle>
            <a:lvl1pPr>
              <a:defRPr/>
            </a:lvl1pPr>
          </a:lstStyle>
          <a:p>
            <a:pPr>
              <a:defRPr/>
            </a:pPr>
            <a:fld id="{D2AD1A37-031E-7D4C-88CB-1790C161CFE5}" type="slidenum">
              <a:rPr lang="en-US" altLang="en-US"/>
              <a:pPr>
                <a:defRPr/>
              </a:pPr>
              <a:t>‹#›</a:t>
            </a:fld>
            <a:endParaRPr lang="en-US" altLang="en-US"/>
          </a:p>
        </p:txBody>
      </p:sp>
    </p:spTree>
    <p:extLst>
      <p:ext uri="{BB962C8B-B14F-4D97-AF65-F5344CB8AC3E}">
        <p14:creationId xmlns:p14="http://schemas.microsoft.com/office/powerpoint/2010/main" val="101217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a:extLst>
              <a:ext uri="{FF2B5EF4-FFF2-40B4-BE49-F238E27FC236}">
                <a16:creationId xmlns:a16="http://schemas.microsoft.com/office/drawing/2014/main" id="{576F3B1E-1B92-1A76-0712-CF0F80BF48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9039019-BF1D-A5F6-C83F-9F76BD707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975094-C9D0-220C-5DC1-03AECCADC5C2}"/>
              </a:ext>
            </a:extLst>
          </p:cNvPr>
          <p:cNvSpPr>
            <a:spLocks noGrp="1" noChangeArrowheads="1"/>
          </p:cNvSpPr>
          <p:nvPr>
            <p:ph type="sldNum" sz="quarter" idx="12"/>
          </p:nvPr>
        </p:nvSpPr>
        <p:spPr>
          <a:ln/>
        </p:spPr>
        <p:txBody>
          <a:bodyPr/>
          <a:lstStyle>
            <a:lvl1pPr>
              <a:defRPr/>
            </a:lvl1pPr>
          </a:lstStyle>
          <a:p>
            <a:pPr>
              <a:defRPr/>
            </a:pPr>
            <a:fld id="{6B4E3002-F927-8A49-991C-96B6D0426166}" type="slidenum">
              <a:rPr lang="en-US" altLang="en-US"/>
              <a:pPr>
                <a:defRPr/>
              </a:pPr>
              <a:t>‹#›</a:t>
            </a:fld>
            <a:endParaRPr lang="en-US" altLang="en-US"/>
          </a:p>
        </p:txBody>
      </p:sp>
    </p:spTree>
    <p:extLst>
      <p:ext uri="{BB962C8B-B14F-4D97-AF65-F5344CB8AC3E}">
        <p14:creationId xmlns:p14="http://schemas.microsoft.com/office/powerpoint/2010/main" val="41123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00150" y="2781300"/>
            <a:ext cx="385921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211763" y="2781300"/>
            <a:ext cx="38608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a:extLst>
              <a:ext uri="{FF2B5EF4-FFF2-40B4-BE49-F238E27FC236}">
                <a16:creationId xmlns:a16="http://schemas.microsoft.com/office/drawing/2014/main" id="{1AE24B22-5A57-5AFC-E6F4-E17768ECBB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61FEC79-482A-87D5-2A0D-01FCF82736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A56DAE9-396C-9B2C-930E-BE08CA0191BF}"/>
              </a:ext>
            </a:extLst>
          </p:cNvPr>
          <p:cNvSpPr>
            <a:spLocks noGrp="1" noChangeArrowheads="1"/>
          </p:cNvSpPr>
          <p:nvPr>
            <p:ph type="sldNum" sz="quarter" idx="12"/>
          </p:nvPr>
        </p:nvSpPr>
        <p:spPr>
          <a:ln/>
        </p:spPr>
        <p:txBody>
          <a:bodyPr/>
          <a:lstStyle>
            <a:lvl1pPr>
              <a:defRPr/>
            </a:lvl1pPr>
          </a:lstStyle>
          <a:p>
            <a:pPr>
              <a:defRPr/>
            </a:pPr>
            <a:fld id="{4D1FC408-8D38-734A-A280-00BC32ED7F91}" type="slidenum">
              <a:rPr lang="en-US" altLang="en-US"/>
              <a:pPr>
                <a:defRPr/>
              </a:pPr>
              <a:t>‹#›</a:t>
            </a:fld>
            <a:endParaRPr lang="en-US" altLang="en-US"/>
          </a:p>
        </p:txBody>
      </p:sp>
    </p:spTree>
    <p:extLst>
      <p:ext uri="{BB962C8B-B14F-4D97-AF65-F5344CB8AC3E}">
        <p14:creationId xmlns:p14="http://schemas.microsoft.com/office/powerpoint/2010/main" val="192300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9CA011AD-62DC-2156-7B67-FD6E02586BA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798DEE9-275A-E1A0-F186-19150F1E7C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62971C4-F9B3-89D9-A106-CB828C6772C1}"/>
              </a:ext>
            </a:extLst>
          </p:cNvPr>
          <p:cNvSpPr>
            <a:spLocks noGrp="1" noChangeArrowheads="1"/>
          </p:cNvSpPr>
          <p:nvPr>
            <p:ph type="sldNum" sz="quarter" idx="12"/>
          </p:nvPr>
        </p:nvSpPr>
        <p:spPr>
          <a:ln/>
        </p:spPr>
        <p:txBody>
          <a:bodyPr/>
          <a:lstStyle>
            <a:lvl1pPr>
              <a:defRPr/>
            </a:lvl1pPr>
          </a:lstStyle>
          <a:p>
            <a:pPr>
              <a:defRPr/>
            </a:pPr>
            <a:fld id="{9C99F878-2494-A645-A434-1453B30D2C8F}" type="slidenum">
              <a:rPr lang="en-US" altLang="en-US"/>
              <a:pPr>
                <a:defRPr/>
              </a:pPr>
              <a:t>‹#›</a:t>
            </a:fld>
            <a:endParaRPr lang="en-US" altLang="en-US"/>
          </a:p>
        </p:txBody>
      </p:sp>
    </p:spTree>
    <p:extLst>
      <p:ext uri="{BB962C8B-B14F-4D97-AF65-F5344CB8AC3E}">
        <p14:creationId xmlns:p14="http://schemas.microsoft.com/office/powerpoint/2010/main" val="103852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a:extLst>
              <a:ext uri="{FF2B5EF4-FFF2-40B4-BE49-F238E27FC236}">
                <a16:creationId xmlns:a16="http://schemas.microsoft.com/office/drawing/2014/main" id="{B9C4651C-CDF1-D242-2D4C-956C4F93F3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7778A92-5027-3143-4224-4C57C318BC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3FE20A6-BC49-60EB-BCB9-5EE6FA3EC10E}"/>
              </a:ext>
            </a:extLst>
          </p:cNvPr>
          <p:cNvSpPr>
            <a:spLocks noGrp="1" noChangeArrowheads="1"/>
          </p:cNvSpPr>
          <p:nvPr>
            <p:ph type="sldNum" sz="quarter" idx="12"/>
          </p:nvPr>
        </p:nvSpPr>
        <p:spPr>
          <a:ln/>
        </p:spPr>
        <p:txBody>
          <a:bodyPr/>
          <a:lstStyle>
            <a:lvl1pPr>
              <a:defRPr/>
            </a:lvl1pPr>
          </a:lstStyle>
          <a:p>
            <a:pPr>
              <a:defRPr/>
            </a:pPr>
            <a:fld id="{71121EDF-5556-7E49-8895-84A352369C69}" type="slidenum">
              <a:rPr lang="en-US" altLang="en-US"/>
              <a:pPr>
                <a:defRPr/>
              </a:pPr>
              <a:t>‹#›</a:t>
            </a:fld>
            <a:endParaRPr lang="en-US" altLang="en-US"/>
          </a:p>
        </p:txBody>
      </p:sp>
    </p:spTree>
    <p:extLst>
      <p:ext uri="{BB962C8B-B14F-4D97-AF65-F5344CB8AC3E}">
        <p14:creationId xmlns:p14="http://schemas.microsoft.com/office/powerpoint/2010/main" val="288201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D42104-DB96-D592-4E7D-928313B443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C6B2205-1F45-C5D3-5D96-F8CB57B396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CCDB961-A19B-9713-C8D3-C77BCF84163A}"/>
              </a:ext>
            </a:extLst>
          </p:cNvPr>
          <p:cNvSpPr>
            <a:spLocks noGrp="1" noChangeArrowheads="1"/>
          </p:cNvSpPr>
          <p:nvPr>
            <p:ph type="sldNum" sz="quarter" idx="12"/>
          </p:nvPr>
        </p:nvSpPr>
        <p:spPr>
          <a:ln/>
        </p:spPr>
        <p:txBody>
          <a:bodyPr/>
          <a:lstStyle>
            <a:lvl1pPr>
              <a:defRPr/>
            </a:lvl1pPr>
          </a:lstStyle>
          <a:p>
            <a:pPr>
              <a:defRPr/>
            </a:pPr>
            <a:fld id="{1A8B35AC-8B87-664F-8F5A-7D08FA80AB06}" type="slidenum">
              <a:rPr lang="en-US" altLang="en-US"/>
              <a:pPr>
                <a:defRPr/>
              </a:pPr>
              <a:t>‹#›</a:t>
            </a:fld>
            <a:endParaRPr lang="en-US" altLang="en-US"/>
          </a:p>
        </p:txBody>
      </p:sp>
    </p:spTree>
    <p:extLst>
      <p:ext uri="{BB962C8B-B14F-4D97-AF65-F5344CB8AC3E}">
        <p14:creationId xmlns:p14="http://schemas.microsoft.com/office/powerpoint/2010/main" val="114230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041EDA58-30B4-3D93-82B9-38588E9F1E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7B2C38A-D090-EE90-EDF9-1AD0103B7E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B90240F-8E16-33BA-252B-4CD31C6CE77F}"/>
              </a:ext>
            </a:extLst>
          </p:cNvPr>
          <p:cNvSpPr>
            <a:spLocks noGrp="1" noChangeArrowheads="1"/>
          </p:cNvSpPr>
          <p:nvPr>
            <p:ph type="sldNum" sz="quarter" idx="12"/>
          </p:nvPr>
        </p:nvSpPr>
        <p:spPr>
          <a:ln/>
        </p:spPr>
        <p:txBody>
          <a:bodyPr/>
          <a:lstStyle>
            <a:lvl1pPr>
              <a:defRPr/>
            </a:lvl1pPr>
          </a:lstStyle>
          <a:p>
            <a:pPr>
              <a:defRPr/>
            </a:pPr>
            <a:fld id="{7929EF0D-1903-A945-B95E-2D72698BD44E}" type="slidenum">
              <a:rPr lang="en-US" altLang="en-US"/>
              <a:pPr>
                <a:defRPr/>
              </a:pPr>
              <a:t>‹#›</a:t>
            </a:fld>
            <a:endParaRPr lang="en-US" altLang="en-US"/>
          </a:p>
        </p:txBody>
      </p:sp>
    </p:spTree>
    <p:extLst>
      <p:ext uri="{BB962C8B-B14F-4D97-AF65-F5344CB8AC3E}">
        <p14:creationId xmlns:p14="http://schemas.microsoft.com/office/powerpoint/2010/main" val="112249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a:extLst>
              <a:ext uri="{FF2B5EF4-FFF2-40B4-BE49-F238E27FC236}">
                <a16:creationId xmlns:a16="http://schemas.microsoft.com/office/drawing/2014/main" id="{CB51644D-0730-B76C-9814-91A4ECB3B5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D2D4BBA-D0F3-8A2A-43EE-780B74AE24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CABB4-7540-325F-ED95-1AA92DF5F23E}"/>
              </a:ext>
            </a:extLst>
          </p:cNvPr>
          <p:cNvSpPr>
            <a:spLocks noGrp="1" noChangeArrowheads="1"/>
          </p:cNvSpPr>
          <p:nvPr>
            <p:ph type="sldNum" sz="quarter" idx="12"/>
          </p:nvPr>
        </p:nvSpPr>
        <p:spPr>
          <a:ln/>
        </p:spPr>
        <p:txBody>
          <a:bodyPr/>
          <a:lstStyle>
            <a:lvl1pPr>
              <a:defRPr/>
            </a:lvl1pPr>
          </a:lstStyle>
          <a:p>
            <a:pPr>
              <a:defRPr/>
            </a:pPr>
            <a:fld id="{A8B876CD-6B1C-274B-A75A-BE020DE386FE}" type="slidenum">
              <a:rPr lang="en-US" altLang="en-US"/>
              <a:pPr>
                <a:defRPr/>
              </a:pPr>
              <a:t>‹#›</a:t>
            </a:fld>
            <a:endParaRPr lang="en-US" altLang="en-US"/>
          </a:p>
        </p:txBody>
      </p:sp>
    </p:spTree>
    <p:extLst>
      <p:ext uri="{BB962C8B-B14F-4D97-AF65-F5344CB8AC3E}">
        <p14:creationId xmlns:p14="http://schemas.microsoft.com/office/powerpoint/2010/main" val="1781784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9" descr="swish.png">
            <a:extLst>
              <a:ext uri="{FF2B5EF4-FFF2-40B4-BE49-F238E27FC236}">
                <a16:creationId xmlns:a16="http://schemas.microsoft.com/office/drawing/2014/main" id="{6DD9F7DF-2160-9680-37FA-72ADCD93BF69}"/>
              </a:ext>
            </a:extLst>
          </p:cNvPr>
          <p:cNvPicPr>
            <a:picLocks noChangeAspect="1"/>
          </p:cNvPicPr>
          <p:nvPr userDrawn="1"/>
        </p:nvPicPr>
        <p:blipFill>
          <a:blip r:embed="rId13">
            <a:extLst>
              <a:ext uri="{28A0092B-C50C-407E-A947-70E740481C1C}">
                <a14:useLocalDpi xmlns:a14="http://schemas.microsoft.com/office/drawing/2010/main" val="0"/>
              </a:ext>
            </a:extLst>
          </a:blip>
          <a:srcRect l="37218" r="9613" b="18294"/>
          <a:stretch>
            <a:fillRect/>
          </a:stretch>
        </p:blipFill>
        <p:spPr bwMode="auto">
          <a:xfrm>
            <a:off x="0" y="3733800"/>
            <a:ext cx="10287000" cy="31242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62D05C72-EA49-2376-52F4-B9669C1BB701}"/>
              </a:ext>
            </a:extLst>
          </p:cNvPr>
          <p:cNvSpPr>
            <a:spLocks noGrp="1" noChangeArrowheads="1"/>
          </p:cNvSpPr>
          <p:nvPr>
            <p:ph type="title"/>
          </p:nvPr>
        </p:nvSpPr>
        <p:spPr bwMode="auto">
          <a:xfrm>
            <a:off x="1200150" y="1676400"/>
            <a:ext cx="7872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F71C5B72-C4BE-3123-0759-469D3042A907}"/>
              </a:ext>
            </a:extLst>
          </p:cNvPr>
          <p:cNvSpPr>
            <a:spLocks noGrp="1" noChangeArrowheads="1"/>
          </p:cNvSpPr>
          <p:nvPr>
            <p:ph type="body" idx="1"/>
          </p:nvPr>
        </p:nvSpPr>
        <p:spPr bwMode="auto">
          <a:xfrm>
            <a:off x="1200150" y="2781300"/>
            <a:ext cx="78724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018931EA-B458-591F-B9C8-A486DAF9C30E}"/>
              </a:ext>
            </a:extLst>
          </p:cNvPr>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anose="02020603050405020304" pitchFamily="18" charset="0"/>
                <a:ea typeface="Geneva" charset="-128"/>
              </a:defRPr>
            </a:lvl1pPr>
          </a:lstStyle>
          <a:p>
            <a:pPr>
              <a:defRPr/>
            </a:pPr>
            <a:endParaRPr lang="en-US" altLang="en-US"/>
          </a:p>
        </p:txBody>
      </p:sp>
      <p:sp>
        <p:nvSpPr>
          <p:cNvPr id="1029" name="Rectangle 5">
            <a:extLst>
              <a:ext uri="{FF2B5EF4-FFF2-40B4-BE49-F238E27FC236}">
                <a16:creationId xmlns:a16="http://schemas.microsoft.com/office/drawing/2014/main" id="{72F2A5C8-ED67-9ADB-1880-AAAA0F458380}"/>
              </a:ext>
            </a:extLst>
          </p:cNvPr>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anose="02020603050405020304" pitchFamily="18" charset="0"/>
                <a:ea typeface="Geneva" charset="-128"/>
              </a:defRPr>
            </a:lvl1pPr>
          </a:lstStyle>
          <a:p>
            <a:pPr>
              <a:defRPr/>
            </a:pPr>
            <a:endParaRPr lang="en-US" altLang="en-US"/>
          </a:p>
        </p:txBody>
      </p:sp>
      <p:sp>
        <p:nvSpPr>
          <p:cNvPr id="1030" name="Rectangle 6">
            <a:extLst>
              <a:ext uri="{FF2B5EF4-FFF2-40B4-BE49-F238E27FC236}">
                <a16:creationId xmlns:a16="http://schemas.microsoft.com/office/drawing/2014/main" id="{1ECFD90E-9BB4-19F8-BE1C-653FEA9F9399}"/>
              </a:ext>
            </a:extLst>
          </p:cNvPr>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anose="02020603050405020304" pitchFamily="18" charset="0"/>
                <a:ea typeface="Geneva" charset="-128"/>
              </a:defRPr>
            </a:lvl1pPr>
          </a:lstStyle>
          <a:p>
            <a:pPr>
              <a:defRPr/>
            </a:pPr>
            <a:fld id="{EE47DA6F-4EE9-6045-820D-AD33F0867314}" type="slidenum">
              <a:rPr lang="en-US" altLang="en-US"/>
              <a:pPr>
                <a:defRPr/>
              </a:pPr>
              <a:t>‹#›</a:t>
            </a:fld>
            <a:endParaRPr lang="en-US" altLang="en-US"/>
          </a:p>
        </p:txBody>
      </p:sp>
      <p:pic>
        <p:nvPicPr>
          <p:cNvPr id="1032" name="Picture 8" descr="NHS_Lothian_RGB.jpg">
            <a:extLst>
              <a:ext uri="{FF2B5EF4-FFF2-40B4-BE49-F238E27FC236}">
                <a16:creationId xmlns:a16="http://schemas.microsoft.com/office/drawing/2014/main" id="{1A975BAF-5800-1525-1D86-2D7BBDCE399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12150" y="495300"/>
            <a:ext cx="1419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0" fontAlgn="base" hangingPunct="0">
        <a:spcBef>
          <a:spcPct val="0"/>
        </a:spcBef>
        <a:spcAft>
          <a:spcPct val="0"/>
        </a:spcAft>
        <a:defRPr sz="3600">
          <a:solidFill>
            <a:srgbClr val="092869"/>
          </a:solidFill>
          <a:latin typeface="+mj-lt"/>
          <a:ea typeface="Geneva" charset="-128"/>
          <a:cs typeface="+mj-cs"/>
        </a:defRPr>
      </a:lvl1pPr>
      <a:lvl2pPr algn="l" rtl="0" eaLnBrk="0" fontAlgn="base" hangingPunct="0">
        <a:spcBef>
          <a:spcPct val="0"/>
        </a:spcBef>
        <a:spcAft>
          <a:spcPct val="0"/>
        </a:spcAft>
        <a:defRPr sz="3600">
          <a:solidFill>
            <a:srgbClr val="092869"/>
          </a:solidFill>
          <a:latin typeface="StoneSansSemibold" pitchFamily="34" charset="0"/>
          <a:ea typeface="Geneva" charset="-128"/>
        </a:defRPr>
      </a:lvl2pPr>
      <a:lvl3pPr algn="l" rtl="0" eaLnBrk="0" fontAlgn="base" hangingPunct="0">
        <a:spcBef>
          <a:spcPct val="0"/>
        </a:spcBef>
        <a:spcAft>
          <a:spcPct val="0"/>
        </a:spcAft>
        <a:defRPr sz="3600">
          <a:solidFill>
            <a:srgbClr val="092869"/>
          </a:solidFill>
          <a:latin typeface="StoneSansSemibold" pitchFamily="34" charset="0"/>
          <a:ea typeface="Geneva" charset="-128"/>
        </a:defRPr>
      </a:lvl3pPr>
      <a:lvl4pPr algn="l" rtl="0" eaLnBrk="0" fontAlgn="base" hangingPunct="0">
        <a:spcBef>
          <a:spcPct val="0"/>
        </a:spcBef>
        <a:spcAft>
          <a:spcPct val="0"/>
        </a:spcAft>
        <a:defRPr sz="3600">
          <a:solidFill>
            <a:srgbClr val="092869"/>
          </a:solidFill>
          <a:latin typeface="StoneSansSemibold" pitchFamily="34" charset="0"/>
          <a:ea typeface="Geneva" charset="-128"/>
        </a:defRPr>
      </a:lvl4pPr>
      <a:lvl5pPr algn="l" rtl="0" eaLnBrk="0" fontAlgn="base" hangingPunct="0">
        <a:spcBef>
          <a:spcPct val="0"/>
        </a:spcBef>
        <a:spcAft>
          <a:spcPct val="0"/>
        </a:spcAft>
        <a:defRPr sz="3600">
          <a:solidFill>
            <a:srgbClr val="092869"/>
          </a:solidFill>
          <a:latin typeface="StoneSansSemibold" pitchFamily="34" charset="0"/>
          <a:ea typeface="Geneva" charset="-128"/>
        </a:defRPr>
      </a:lvl5pPr>
      <a:lvl6pPr marL="457200" algn="l" rtl="0" eaLnBrk="0" fontAlgn="base" hangingPunct="0">
        <a:spcBef>
          <a:spcPct val="0"/>
        </a:spcBef>
        <a:spcAft>
          <a:spcPct val="0"/>
        </a:spcAft>
        <a:defRPr sz="3600">
          <a:solidFill>
            <a:schemeClr val="tx2"/>
          </a:solidFill>
          <a:latin typeface="StoneSansSemibold" pitchFamily="34" charset="0"/>
        </a:defRPr>
      </a:lvl6pPr>
      <a:lvl7pPr marL="914400" algn="l" rtl="0" eaLnBrk="0" fontAlgn="base" hangingPunct="0">
        <a:spcBef>
          <a:spcPct val="0"/>
        </a:spcBef>
        <a:spcAft>
          <a:spcPct val="0"/>
        </a:spcAft>
        <a:defRPr sz="3600">
          <a:solidFill>
            <a:schemeClr val="tx2"/>
          </a:solidFill>
          <a:latin typeface="StoneSansSemibold" pitchFamily="34" charset="0"/>
        </a:defRPr>
      </a:lvl7pPr>
      <a:lvl8pPr marL="1371600" algn="l" rtl="0" eaLnBrk="0" fontAlgn="base" hangingPunct="0">
        <a:spcBef>
          <a:spcPct val="0"/>
        </a:spcBef>
        <a:spcAft>
          <a:spcPct val="0"/>
        </a:spcAft>
        <a:defRPr sz="3600">
          <a:solidFill>
            <a:schemeClr val="tx2"/>
          </a:solidFill>
          <a:latin typeface="StoneSansSemibold" pitchFamily="34" charset="0"/>
        </a:defRPr>
      </a:lvl8pPr>
      <a:lvl9pPr marL="1828800" algn="l" rtl="0" eaLnBrk="0" fontAlgn="base" hangingPunct="0">
        <a:spcBef>
          <a:spcPct val="0"/>
        </a:spcBef>
        <a:spcAft>
          <a:spcPct val="0"/>
        </a:spcAft>
        <a:defRPr sz="3600">
          <a:solidFill>
            <a:schemeClr val="tx2"/>
          </a:solidFill>
          <a:latin typeface="StoneSansSemibold" pitchFamily="34" charset="0"/>
        </a:defRPr>
      </a:lvl9pPr>
    </p:titleStyle>
    <p:bodyStyle>
      <a:lvl1pPr marL="342900" indent="-342900" algn="l" rtl="0" eaLnBrk="0" fontAlgn="base" hangingPunct="0">
        <a:lnSpc>
          <a:spcPct val="90000"/>
        </a:lnSpc>
        <a:spcBef>
          <a:spcPct val="20000"/>
        </a:spcBef>
        <a:spcAft>
          <a:spcPct val="0"/>
        </a:spcAft>
        <a:buChar char="•"/>
        <a:defRPr sz="3000">
          <a:solidFill>
            <a:srgbClr val="092869"/>
          </a:solidFill>
          <a:latin typeface="+mn-lt"/>
          <a:ea typeface="Geneva" charset="-128"/>
          <a:cs typeface="+mn-cs"/>
        </a:defRPr>
      </a:lvl1pPr>
      <a:lvl2pPr marL="742950" indent="-285750" algn="l" rtl="0" eaLnBrk="0" fontAlgn="base" hangingPunct="0">
        <a:lnSpc>
          <a:spcPct val="90000"/>
        </a:lnSpc>
        <a:spcBef>
          <a:spcPct val="20000"/>
        </a:spcBef>
        <a:spcAft>
          <a:spcPct val="0"/>
        </a:spcAft>
        <a:buChar char="–"/>
        <a:defRPr sz="3000">
          <a:solidFill>
            <a:srgbClr val="092869"/>
          </a:solidFill>
          <a:latin typeface="+mn-lt"/>
          <a:ea typeface="Geneva" charset="-128"/>
        </a:defRPr>
      </a:lvl2pPr>
      <a:lvl3pPr marL="1143000" indent="-228600" algn="l" rtl="0" eaLnBrk="0" fontAlgn="base" hangingPunct="0">
        <a:lnSpc>
          <a:spcPct val="90000"/>
        </a:lnSpc>
        <a:spcBef>
          <a:spcPct val="20000"/>
        </a:spcBef>
        <a:spcAft>
          <a:spcPct val="0"/>
        </a:spcAft>
        <a:buChar char="•"/>
        <a:defRPr sz="3000">
          <a:solidFill>
            <a:srgbClr val="092869"/>
          </a:solidFill>
          <a:latin typeface="+mn-lt"/>
          <a:ea typeface="Geneva" charset="-128"/>
        </a:defRPr>
      </a:lvl3pPr>
      <a:lvl4pPr marL="1600200" indent="-228600" algn="l" rtl="0" eaLnBrk="0" fontAlgn="base" hangingPunct="0">
        <a:lnSpc>
          <a:spcPct val="90000"/>
        </a:lnSpc>
        <a:spcBef>
          <a:spcPct val="20000"/>
        </a:spcBef>
        <a:spcAft>
          <a:spcPct val="0"/>
        </a:spcAft>
        <a:buChar char="–"/>
        <a:defRPr sz="3000">
          <a:solidFill>
            <a:srgbClr val="092869"/>
          </a:solidFill>
          <a:latin typeface="+mn-lt"/>
          <a:ea typeface="Geneva" charset="-128"/>
        </a:defRPr>
      </a:lvl4pPr>
      <a:lvl5pPr marL="2057400" indent="-228600" algn="l" rtl="0" eaLnBrk="0" fontAlgn="base" hangingPunct="0">
        <a:lnSpc>
          <a:spcPct val="90000"/>
        </a:lnSpc>
        <a:spcBef>
          <a:spcPct val="20000"/>
        </a:spcBef>
        <a:spcAft>
          <a:spcPct val="0"/>
        </a:spcAft>
        <a:buChar char="»"/>
        <a:defRPr sz="3000">
          <a:solidFill>
            <a:srgbClr val="092869"/>
          </a:solidFill>
          <a:latin typeface="+mn-lt"/>
          <a:ea typeface="Geneva" charset="-128"/>
        </a:defRPr>
      </a:lvl5pPr>
      <a:lvl6pPr marL="2514600" indent="-228600" algn="l" rtl="0" eaLnBrk="0" fontAlgn="base" hangingPunct="0">
        <a:lnSpc>
          <a:spcPct val="90000"/>
        </a:lnSpc>
        <a:spcBef>
          <a:spcPct val="20000"/>
        </a:spcBef>
        <a:spcAft>
          <a:spcPct val="0"/>
        </a:spcAft>
        <a:buChar char="»"/>
        <a:defRPr sz="3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Char char="»"/>
        <a:defRPr sz="3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Char char="»"/>
        <a:defRPr sz="3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Char char="»"/>
        <a:defRPr sz="3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scot/publications/guidance-paying-participant-expenses-compensating-ti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LOTH.equalityandhumanrights@nhs.sco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oth.equalityhumanrights@nhs.sc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F10A938F-51F8-9DDB-EECC-1BD4F6C58EDC}"/>
              </a:ext>
            </a:extLst>
          </p:cNvPr>
          <p:cNvSpPr>
            <a:spLocks noGrp="1" noChangeArrowheads="1"/>
          </p:cNvSpPr>
          <p:nvPr>
            <p:ph type="title"/>
          </p:nvPr>
        </p:nvSpPr>
        <p:spPr>
          <a:xfrm>
            <a:off x="5359400" y="2924175"/>
            <a:ext cx="4591050" cy="1368425"/>
          </a:xfrm>
        </p:spPr>
        <p:txBody>
          <a:bodyPr/>
          <a:lstStyle/>
          <a:p>
            <a:r>
              <a:rPr lang="en-GB" altLang="en-US" sz="4000" b="1">
                <a:ea typeface="Geneva" panose="020B0503030404040204" pitchFamily="34" charset="0"/>
              </a:rPr>
              <a:t>NHS Lothian </a:t>
            </a:r>
            <a:br>
              <a:rPr lang="en-GB" altLang="en-US" sz="4000" b="1">
                <a:ea typeface="Geneva" panose="020B0503030404040204" pitchFamily="34" charset="0"/>
              </a:rPr>
            </a:br>
            <a:r>
              <a:rPr lang="en-GB" altLang="en-US" sz="4000" b="1">
                <a:ea typeface="Geneva" panose="020B0503030404040204" pitchFamily="34" charset="0"/>
              </a:rPr>
              <a:t>Transatlantic Slavery Recommendations </a:t>
            </a:r>
            <a:br>
              <a:rPr lang="en-GB" altLang="en-US" sz="4000" b="1">
                <a:ea typeface="Geneva" panose="020B0503030404040204" pitchFamily="34" charset="0"/>
              </a:rPr>
            </a:br>
            <a:r>
              <a:rPr lang="en-GB" altLang="en-US" sz="4000" b="1">
                <a:ea typeface="Geneva" panose="020B0503030404040204" pitchFamily="34" charset="0"/>
              </a:rPr>
              <a:t>Implementation Group </a:t>
            </a:r>
          </a:p>
        </p:txBody>
      </p:sp>
      <p:pic>
        <p:nvPicPr>
          <p:cNvPr id="3075" name="Picture 7">
            <a:extLst>
              <a:ext uri="{FF2B5EF4-FFF2-40B4-BE49-F238E27FC236}">
                <a16:creationId xmlns:a16="http://schemas.microsoft.com/office/drawing/2014/main" id="{8B02477C-98C0-7188-582E-88321013A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188913"/>
            <a:ext cx="4827588" cy="65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A8A179B-E2DE-4290-7E6F-5237FE0D097D}"/>
              </a:ext>
            </a:extLst>
          </p:cNvPr>
          <p:cNvSpPr>
            <a:spLocks noGrp="1" noChangeArrowheads="1"/>
          </p:cNvSpPr>
          <p:nvPr>
            <p:ph type="ctrTitle"/>
          </p:nvPr>
        </p:nvSpPr>
        <p:spPr>
          <a:xfrm>
            <a:off x="606425" y="3644900"/>
            <a:ext cx="2749550" cy="1143000"/>
          </a:xfrm>
        </p:spPr>
        <p:txBody>
          <a:bodyPr/>
          <a:lstStyle/>
          <a:p>
            <a:r>
              <a:rPr lang="en-GB" altLang="en-US" b="1">
                <a:ea typeface="Geneva" panose="020B0503030404040204" pitchFamily="34" charset="0"/>
              </a:rPr>
              <a:t>Contents</a:t>
            </a:r>
          </a:p>
        </p:txBody>
      </p:sp>
      <p:sp>
        <p:nvSpPr>
          <p:cNvPr id="3" name="Subtitle 2">
            <a:extLst>
              <a:ext uri="{FF2B5EF4-FFF2-40B4-BE49-F238E27FC236}">
                <a16:creationId xmlns:a16="http://schemas.microsoft.com/office/drawing/2014/main" id="{587527E2-4CED-5C0B-C716-675388C3F9AB}"/>
              </a:ext>
            </a:extLst>
          </p:cNvPr>
          <p:cNvSpPr>
            <a:spLocks noGrp="1"/>
          </p:cNvSpPr>
          <p:nvPr>
            <p:ph type="subTitle" idx="1"/>
          </p:nvPr>
        </p:nvSpPr>
        <p:spPr>
          <a:xfrm>
            <a:off x="3363041" y="2492897"/>
            <a:ext cx="6624637" cy="3164160"/>
          </a:xfrm>
        </p:spPr>
        <p:txBody>
          <a:bodyPr/>
          <a:lstStyle/>
          <a:p>
            <a:pPr marL="342900" indent="-342900" algn="l">
              <a:buFont typeface="Arial" panose="020B0604020202020204" pitchFamily="34" charset="0"/>
              <a:buChar char="•"/>
              <a:defRPr/>
            </a:pPr>
            <a:r>
              <a:rPr lang="en-GB" sz="2400" dirty="0"/>
              <a:t>Welcome and introduction from Mukhtar Abdullah, </a:t>
            </a:r>
            <a:r>
              <a:rPr lang="en-GB" sz="2400" dirty="0" err="1"/>
              <a:t>Kaylita</a:t>
            </a:r>
            <a:r>
              <a:rPr lang="en-GB" sz="2400" dirty="0"/>
              <a:t> </a:t>
            </a:r>
            <a:r>
              <a:rPr lang="en-GB" sz="2400" dirty="0" err="1"/>
              <a:t>Chantiluke</a:t>
            </a:r>
            <a:r>
              <a:rPr lang="en-GB" sz="2400" dirty="0"/>
              <a:t> &amp; Amjad Khan co-chairs of NHS Lothian TASRIG </a:t>
            </a:r>
          </a:p>
          <a:p>
            <a:pPr marL="342900" indent="-342900" algn="l">
              <a:buFont typeface="Arial" panose="020B0604020202020204" pitchFamily="34" charset="0"/>
              <a:buChar char="•"/>
              <a:defRPr/>
            </a:pPr>
            <a:r>
              <a:rPr lang="en-GB" sz="2400" dirty="0"/>
              <a:t>Background information </a:t>
            </a:r>
          </a:p>
          <a:p>
            <a:pPr marL="342900" indent="-342900" algn="l">
              <a:buFont typeface="Arial" panose="020B0604020202020204" pitchFamily="34" charset="0"/>
              <a:buChar char="•"/>
              <a:defRPr/>
            </a:pPr>
            <a:r>
              <a:rPr lang="en-GB" sz="2400" dirty="0"/>
              <a:t>Recommendations</a:t>
            </a:r>
          </a:p>
          <a:p>
            <a:pPr marL="342900" indent="-342900" algn="l">
              <a:buFont typeface="Arial" panose="020B0604020202020204" pitchFamily="34" charset="0"/>
              <a:buChar char="•"/>
              <a:defRPr/>
            </a:pPr>
            <a:r>
              <a:rPr lang="en-GB" sz="2400" dirty="0"/>
              <a:t>Implementation Group</a:t>
            </a:r>
          </a:p>
          <a:p>
            <a:pPr marL="342900" indent="-342900" algn="l">
              <a:buFont typeface="Arial" panose="020B0604020202020204" pitchFamily="34" charset="0"/>
              <a:buChar char="•"/>
              <a:defRPr/>
            </a:pPr>
            <a:r>
              <a:rPr lang="en-GB" sz="2400" dirty="0"/>
              <a:t>We are recruiting</a:t>
            </a:r>
          </a:p>
          <a:p>
            <a:pPr marL="342900" indent="-342900" algn="l">
              <a:buFont typeface="Arial" panose="020B0604020202020204" pitchFamily="34" charset="0"/>
              <a:buChar char="•"/>
              <a:defRPr/>
            </a:pPr>
            <a:r>
              <a:rPr lang="en-GB" sz="2400" dirty="0"/>
              <a:t>How to apply</a:t>
            </a:r>
          </a:p>
          <a:p>
            <a:pPr algn="l">
              <a:defRPr/>
            </a:pPr>
            <a:endParaRPr lang="en-GB" dirty="0"/>
          </a:p>
          <a:p>
            <a:pPr algn="l">
              <a:defRPr/>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8CF03EC-6400-9591-CCC2-539A032E3AB8}"/>
              </a:ext>
            </a:extLst>
          </p:cNvPr>
          <p:cNvSpPr>
            <a:spLocks noGrp="1" noChangeArrowheads="1"/>
          </p:cNvSpPr>
          <p:nvPr>
            <p:ph type="title"/>
          </p:nvPr>
        </p:nvSpPr>
        <p:spPr>
          <a:xfrm>
            <a:off x="622127" y="267551"/>
            <a:ext cx="7872413" cy="1143000"/>
          </a:xfrm>
        </p:spPr>
        <p:txBody>
          <a:bodyPr/>
          <a:lstStyle/>
          <a:p>
            <a:r>
              <a:rPr lang="en-GB" altLang="en-US" b="1" dirty="0">
                <a:ea typeface="Geneva" panose="020B0503030404040204" pitchFamily="34" charset="0"/>
              </a:rPr>
              <a:t>Welcome and introduction </a:t>
            </a:r>
          </a:p>
        </p:txBody>
      </p:sp>
      <p:sp>
        <p:nvSpPr>
          <p:cNvPr id="6147" name="Content Placeholder 2">
            <a:extLst>
              <a:ext uri="{FF2B5EF4-FFF2-40B4-BE49-F238E27FC236}">
                <a16:creationId xmlns:a16="http://schemas.microsoft.com/office/drawing/2014/main" id="{A7D8DD77-B16A-D5F6-F256-17A5ABC8D53B}"/>
              </a:ext>
            </a:extLst>
          </p:cNvPr>
          <p:cNvSpPr>
            <a:spLocks noGrp="1" noChangeArrowheads="1"/>
          </p:cNvSpPr>
          <p:nvPr>
            <p:ph idx="1"/>
          </p:nvPr>
        </p:nvSpPr>
        <p:spPr>
          <a:xfrm>
            <a:off x="3541713" y="2105565"/>
            <a:ext cx="4937125" cy="4068762"/>
          </a:xfrm>
        </p:spPr>
        <p:txBody>
          <a:bodyPr/>
          <a:lstStyle/>
          <a:p>
            <a:pPr marL="0" indent="0">
              <a:buFontTx/>
              <a:buNone/>
            </a:pPr>
            <a:r>
              <a:rPr lang="en-GB" altLang="en-US" sz="2000" dirty="0">
                <a:ea typeface="Geneva" panose="020B0503030404040204" pitchFamily="34" charset="0"/>
              </a:rPr>
              <a:t>We are excited to invite you to join our mission to tackle the impact of transatlantic chattel slavery in NHS Lothian.</a:t>
            </a:r>
          </a:p>
          <a:p>
            <a:pPr marL="0" indent="0">
              <a:buFontTx/>
              <a:buNone/>
            </a:pPr>
            <a:endParaRPr lang="en-GB" altLang="en-US" sz="2000" dirty="0">
              <a:ea typeface="Geneva" panose="020B0503030404040204" pitchFamily="34" charset="0"/>
            </a:endParaRPr>
          </a:p>
          <a:p>
            <a:pPr marL="0" indent="0">
              <a:buFontTx/>
              <a:buNone/>
            </a:pPr>
            <a:r>
              <a:rPr lang="en-GB" altLang="en-US" sz="2000" dirty="0">
                <a:ea typeface="Geneva" panose="020B0503030404040204" pitchFamily="34" charset="0"/>
              </a:rPr>
              <a:t>Our work will address the racialised inequalities in NHS Lothian, as well as foster important collaborative bonds with the affected nations.</a:t>
            </a:r>
          </a:p>
          <a:p>
            <a:pPr marL="0" indent="0">
              <a:buFontTx/>
              <a:buNone/>
            </a:pPr>
            <a:endParaRPr lang="en-GB" altLang="en-US" sz="2400" dirty="0">
              <a:ea typeface="Geneva" panose="020B0503030404040204" pitchFamily="34" charset="0"/>
            </a:endParaRPr>
          </a:p>
          <a:p>
            <a:pPr marL="0" indent="0">
              <a:buFontTx/>
              <a:buNone/>
            </a:pPr>
            <a:r>
              <a:rPr lang="en-GB" altLang="en-US" sz="2000" dirty="0">
                <a:ea typeface="Geneva" panose="020B0503030404040204" pitchFamily="34" charset="0"/>
              </a:rPr>
              <a:t>We are keen to recruit a highly diverse team as we want to draw on the varied wealth of experience that exists in Lothian.</a:t>
            </a:r>
            <a:endParaRPr lang="en-GB" altLang="en-US" sz="1800" dirty="0">
              <a:ea typeface="Geneva" panose="020B0503030404040204" pitchFamily="34" charset="0"/>
            </a:endParaRPr>
          </a:p>
        </p:txBody>
      </p:sp>
      <p:pic>
        <p:nvPicPr>
          <p:cNvPr id="6148" name="Picture 2" descr="A person smiling for a picture&#10;&#10;Description automatically generated">
            <a:extLst>
              <a:ext uri="{FF2B5EF4-FFF2-40B4-BE49-F238E27FC236}">
                <a16:creationId xmlns:a16="http://schemas.microsoft.com/office/drawing/2014/main" id="{EB97E9E5-D2F2-F13A-22A7-77AF7528B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1" y="1505192"/>
            <a:ext cx="1127484" cy="112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earing a scrubs and a stethoscope around her neck&#10;&#10;Description automatically generated">
            <a:extLst>
              <a:ext uri="{FF2B5EF4-FFF2-40B4-BE49-F238E27FC236}">
                <a16:creationId xmlns:a16="http://schemas.microsoft.com/office/drawing/2014/main" id="{AAE0AED3-11DB-C5EB-B6C0-28C4D80D3CAD}"/>
              </a:ext>
            </a:extLst>
          </p:cNvPr>
          <p:cNvPicPr>
            <a:picLocks noChangeAspect="1"/>
          </p:cNvPicPr>
          <p:nvPr/>
        </p:nvPicPr>
        <p:blipFill rotWithShape="1">
          <a:blip r:embed="rId3"/>
          <a:srcRect l="1" t="12760" r="-3431"/>
          <a:stretch/>
        </p:blipFill>
        <p:spPr>
          <a:xfrm>
            <a:off x="694048" y="3060807"/>
            <a:ext cx="1075226" cy="1209214"/>
          </a:xfrm>
          <a:prstGeom prst="rect">
            <a:avLst/>
          </a:prstGeom>
        </p:spPr>
      </p:pic>
      <p:pic>
        <p:nvPicPr>
          <p:cNvPr id="4" name="Picture 3" descr="A person in a suit&#10;&#10;Description automatically generated">
            <a:extLst>
              <a:ext uri="{FF2B5EF4-FFF2-40B4-BE49-F238E27FC236}">
                <a16:creationId xmlns:a16="http://schemas.microsoft.com/office/drawing/2014/main" id="{1A5021B1-EC74-ED81-9F72-C888A330869D}"/>
              </a:ext>
            </a:extLst>
          </p:cNvPr>
          <p:cNvPicPr>
            <a:picLocks noChangeAspect="1"/>
          </p:cNvPicPr>
          <p:nvPr/>
        </p:nvPicPr>
        <p:blipFill>
          <a:blip r:embed="rId4"/>
          <a:stretch>
            <a:fillRect/>
          </a:stretch>
        </p:blipFill>
        <p:spPr>
          <a:xfrm>
            <a:off x="694047" y="4765058"/>
            <a:ext cx="906911" cy="1209214"/>
          </a:xfrm>
          <a:prstGeom prst="rect">
            <a:avLst/>
          </a:prstGeom>
        </p:spPr>
      </p:pic>
      <p:sp>
        <p:nvSpPr>
          <p:cNvPr id="5" name="TextBox 4">
            <a:extLst>
              <a:ext uri="{FF2B5EF4-FFF2-40B4-BE49-F238E27FC236}">
                <a16:creationId xmlns:a16="http://schemas.microsoft.com/office/drawing/2014/main" id="{51B57656-E93A-9AA3-E546-CD3A5C48E8E4}"/>
              </a:ext>
            </a:extLst>
          </p:cNvPr>
          <p:cNvSpPr txBox="1"/>
          <p:nvPr/>
        </p:nvSpPr>
        <p:spPr>
          <a:xfrm>
            <a:off x="634011" y="4270021"/>
            <a:ext cx="2088283" cy="400110"/>
          </a:xfrm>
          <a:prstGeom prst="rect">
            <a:avLst/>
          </a:prstGeom>
          <a:noFill/>
        </p:spPr>
        <p:txBody>
          <a:bodyPr wrap="square" rtlCol="0">
            <a:spAutoFit/>
          </a:bodyPr>
          <a:lstStyle/>
          <a:p>
            <a:r>
              <a:rPr lang="en-GB" sz="2000" dirty="0" err="1">
                <a:solidFill>
                  <a:schemeClr val="bg1"/>
                </a:solidFill>
                <a:latin typeface="+mj-lt"/>
              </a:rPr>
              <a:t>Kaylita</a:t>
            </a:r>
            <a:r>
              <a:rPr lang="en-GB" sz="2000" dirty="0">
                <a:solidFill>
                  <a:schemeClr val="bg1"/>
                </a:solidFill>
                <a:latin typeface="+mj-lt"/>
              </a:rPr>
              <a:t> </a:t>
            </a:r>
            <a:r>
              <a:rPr lang="en-GB" sz="2000" dirty="0" err="1">
                <a:solidFill>
                  <a:schemeClr val="bg1"/>
                </a:solidFill>
                <a:latin typeface="+mj-lt"/>
              </a:rPr>
              <a:t>Chantiluke</a:t>
            </a:r>
            <a:r>
              <a:rPr lang="en-GB" sz="1600" dirty="0">
                <a:solidFill>
                  <a:schemeClr val="bg1"/>
                </a:solidFill>
              </a:rPr>
              <a:t> </a:t>
            </a:r>
          </a:p>
        </p:txBody>
      </p:sp>
      <p:sp>
        <p:nvSpPr>
          <p:cNvPr id="7" name="TextBox 6">
            <a:extLst>
              <a:ext uri="{FF2B5EF4-FFF2-40B4-BE49-F238E27FC236}">
                <a16:creationId xmlns:a16="http://schemas.microsoft.com/office/drawing/2014/main" id="{CA03F65E-FAF4-FF31-DFD6-5EA384ED151F}"/>
              </a:ext>
            </a:extLst>
          </p:cNvPr>
          <p:cNvSpPr txBox="1"/>
          <p:nvPr/>
        </p:nvSpPr>
        <p:spPr>
          <a:xfrm>
            <a:off x="634011" y="2651899"/>
            <a:ext cx="2088283" cy="400110"/>
          </a:xfrm>
          <a:prstGeom prst="rect">
            <a:avLst/>
          </a:prstGeom>
          <a:noFill/>
        </p:spPr>
        <p:txBody>
          <a:bodyPr wrap="square" rtlCol="0">
            <a:spAutoFit/>
          </a:bodyPr>
          <a:lstStyle/>
          <a:p>
            <a:r>
              <a:rPr lang="en-GB" sz="2000" dirty="0">
                <a:solidFill>
                  <a:schemeClr val="bg1"/>
                </a:solidFill>
                <a:latin typeface="+mj-lt"/>
              </a:rPr>
              <a:t>Mukhtar Abdullah</a:t>
            </a:r>
          </a:p>
        </p:txBody>
      </p:sp>
      <p:sp>
        <p:nvSpPr>
          <p:cNvPr id="8" name="TextBox 7">
            <a:extLst>
              <a:ext uri="{FF2B5EF4-FFF2-40B4-BE49-F238E27FC236}">
                <a16:creationId xmlns:a16="http://schemas.microsoft.com/office/drawing/2014/main" id="{36DBD7C8-A241-7CFB-43D3-6EF171675F3F}"/>
              </a:ext>
            </a:extLst>
          </p:cNvPr>
          <p:cNvSpPr txBox="1"/>
          <p:nvPr/>
        </p:nvSpPr>
        <p:spPr>
          <a:xfrm>
            <a:off x="623374" y="5974272"/>
            <a:ext cx="2088283" cy="400110"/>
          </a:xfrm>
          <a:prstGeom prst="rect">
            <a:avLst/>
          </a:prstGeom>
          <a:noFill/>
        </p:spPr>
        <p:txBody>
          <a:bodyPr wrap="square" rtlCol="0">
            <a:spAutoFit/>
          </a:bodyPr>
          <a:lstStyle/>
          <a:p>
            <a:r>
              <a:rPr lang="en-GB" sz="2000" dirty="0">
                <a:solidFill>
                  <a:schemeClr val="bg1"/>
                </a:solidFill>
                <a:latin typeface="+mj-lt"/>
              </a:rPr>
              <a:t>Amjad Khan</a:t>
            </a:r>
            <a:endParaRPr lang="en-GB" sz="1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0115F13-89F5-9E95-6D7D-5E5725B5958D}"/>
              </a:ext>
            </a:extLst>
          </p:cNvPr>
          <p:cNvSpPr>
            <a:spLocks noGrp="1" noChangeArrowheads="1"/>
          </p:cNvSpPr>
          <p:nvPr>
            <p:ph type="title"/>
          </p:nvPr>
        </p:nvSpPr>
        <p:spPr>
          <a:xfrm>
            <a:off x="511447" y="116632"/>
            <a:ext cx="7872413" cy="1143000"/>
          </a:xfrm>
        </p:spPr>
        <p:txBody>
          <a:bodyPr/>
          <a:lstStyle/>
          <a:p>
            <a:r>
              <a:rPr lang="en-GB" altLang="en-US" b="1" dirty="0">
                <a:ea typeface="Geneva" panose="020B0503030404040204" pitchFamily="34" charset="0"/>
              </a:rPr>
              <a:t>Background information </a:t>
            </a:r>
          </a:p>
        </p:txBody>
      </p:sp>
      <p:sp>
        <p:nvSpPr>
          <p:cNvPr id="7171" name="Content Placeholder 2">
            <a:extLst>
              <a:ext uri="{FF2B5EF4-FFF2-40B4-BE49-F238E27FC236}">
                <a16:creationId xmlns:a16="http://schemas.microsoft.com/office/drawing/2014/main" id="{7CA2FEF4-AE10-BDA5-9A57-32ACEBA3FFC5}"/>
              </a:ext>
            </a:extLst>
          </p:cNvPr>
          <p:cNvSpPr>
            <a:spLocks noGrp="1" noChangeArrowheads="1"/>
          </p:cNvSpPr>
          <p:nvPr>
            <p:ph idx="1"/>
          </p:nvPr>
        </p:nvSpPr>
        <p:spPr>
          <a:xfrm>
            <a:off x="511447" y="1744249"/>
            <a:ext cx="6072213" cy="4349047"/>
          </a:xfrm>
        </p:spPr>
        <p:txBody>
          <a:bodyPr/>
          <a:lstStyle/>
          <a:p>
            <a:pPr marL="0" indent="0">
              <a:buNone/>
            </a:pPr>
            <a:r>
              <a:rPr lang="en-GB" altLang="en-US" sz="1800" dirty="0">
                <a:ea typeface="Geneva" panose="020B0503030404040204" pitchFamily="34" charset="0"/>
              </a:rPr>
              <a:t>In 2021 NHS Lothian Charity funded a project to investigate the links the Royal Infirmary of Edinburgh had with transatlantic chattel slavery. It was found that the hospital had received around </a:t>
            </a:r>
            <a:r>
              <a:rPr lang="en-GB" altLang="en-US" sz="1800" b="1" dirty="0">
                <a:solidFill>
                  <a:schemeClr val="bg1"/>
                </a:solidFill>
                <a:ea typeface="Geneva" panose="020B0503030404040204" pitchFamily="34" charset="0"/>
              </a:rPr>
              <a:t>£39million </a:t>
            </a:r>
            <a:r>
              <a:rPr lang="en-GB" altLang="en-US" sz="1800" dirty="0">
                <a:solidFill>
                  <a:srgbClr val="002060"/>
                </a:solidFill>
                <a:ea typeface="Geneva" panose="020B0503030404040204" pitchFamily="34" charset="0"/>
              </a:rPr>
              <a:t>(approximate modern-day value) </a:t>
            </a:r>
            <a:r>
              <a:rPr lang="en-GB" altLang="en-US" sz="1800" dirty="0">
                <a:ea typeface="Geneva" panose="020B0503030404040204" pitchFamily="34" charset="0"/>
              </a:rPr>
              <a:t>from:</a:t>
            </a:r>
          </a:p>
          <a:p>
            <a:pPr marL="0" indent="0">
              <a:buNone/>
            </a:pPr>
            <a:endParaRPr lang="en-GB" altLang="en-US" sz="1800" dirty="0">
              <a:ea typeface="Geneva" panose="020B0503030404040204" pitchFamily="34" charset="0"/>
            </a:endParaRPr>
          </a:p>
          <a:p>
            <a:pPr rtl="0" fontAlgn="ctr">
              <a:spcBef>
                <a:spcPts val="400"/>
              </a:spcBef>
              <a:spcAft>
                <a:spcPts val="0"/>
              </a:spcAft>
              <a:buFont typeface="+mj-lt"/>
              <a:buAutoNum type="arabicPeriod"/>
            </a:pPr>
            <a:r>
              <a:rPr lang="en-GB" sz="1800" b="0" i="0" dirty="0">
                <a:solidFill>
                  <a:srgbClr val="092869"/>
                </a:solidFill>
                <a:effectLst/>
                <a:latin typeface="StoneSansSemibold"/>
              </a:rPr>
              <a:t>Renting out an estate in Jamaica (Red Hill Pen) and the enslaved African people who were held there, for over 143 years. </a:t>
            </a:r>
            <a:endParaRPr lang="en-GB" sz="1800" dirty="0">
              <a:effectLst/>
              <a:latin typeface="Arial" panose="020B0604020202020204" pitchFamily="34" charset="0"/>
            </a:endParaRPr>
          </a:p>
          <a:p>
            <a:pPr rtl="0" fontAlgn="ctr">
              <a:spcBef>
                <a:spcPts val="400"/>
              </a:spcBef>
              <a:spcAft>
                <a:spcPts val="0"/>
              </a:spcAft>
              <a:buFont typeface="+mj-lt"/>
              <a:buAutoNum type="arabicPeriod" startAt="2"/>
            </a:pPr>
            <a:r>
              <a:rPr lang="en-GB" sz="1800" b="0" i="0" dirty="0">
                <a:solidFill>
                  <a:srgbClr val="092869"/>
                </a:solidFill>
                <a:effectLst/>
                <a:latin typeface="StoneSansSemibold"/>
              </a:rPr>
              <a:t>Donations from people linked to transatlantic slavery.</a:t>
            </a:r>
            <a:endParaRPr lang="en-GB" sz="1800" dirty="0">
              <a:solidFill>
                <a:srgbClr val="092869"/>
              </a:solidFill>
              <a:latin typeface="Arial" panose="020B0604020202020204" pitchFamily="34" charset="0"/>
            </a:endParaRPr>
          </a:p>
          <a:p>
            <a:pPr marL="0" indent="0" rtl="0" fontAlgn="ctr">
              <a:spcBef>
                <a:spcPts val="400"/>
              </a:spcBef>
              <a:spcAft>
                <a:spcPts val="0"/>
              </a:spcAft>
              <a:buNone/>
            </a:pPr>
            <a:endParaRPr lang="en-GB" altLang="en-US" sz="1800" dirty="0">
              <a:ea typeface="Geneva" panose="020B0503030404040204" pitchFamily="34" charset="0"/>
            </a:endParaRPr>
          </a:p>
          <a:p>
            <a:pPr marL="0" indent="0">
              <a:buFontTx/>
              <a:buNone/>
            </a:pPr>
            <a:r>
              <a:rPr lang="en-GB" altLang="en-US" sz="1800" dirty="0">
                <a:ea typeface="Geneva" panose="020B0503030404040204" pitchFamily="34" charset="0"/>
              </a:rPr>
              <a:t>NHS Lothian believes there is no limitation period when it comes to acknowledging their historical connections to transatlantic slavery. We recognise that every penny of wealth extracted from enslavement is a stain on the Royal Infirmary’s history and we are keen to engage with NHS Lothian’s legal and moral duty to stop racism, inequality and discrimination.</a:t>
            </a:r>
          </a:p>
        </p:txBody>
      </p:sp>
      <p:pic>
        <p:nvPicPr>
          <p:cNvPr id="2" name="Picture 5">
            <a:extLst>
              <a:ext uri="{FF2B5EF4-FFF2-40B4-BE49-F238E27FC236}">
                <a16:creationId xmlns:a16="http://schemas.microsoft.com/office/drawing/2014/main" id="{873F1D8B-D892-BB52-FBE7-85B98939D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494" y="2320400"/>
            <a:ext cx="1966731" cy="319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772D135-02A1-E0D4-02BF-25C7EE3F75C1}"/>
              </a:ext>
            </a:extLst>
          </p:cNvPr>
          <p:cNvSpPr>
            <a:spLocks noGrp="1" noChangeArrowheads="1"/>
          </p:cNvSpPr>
          <p:nvPr>
            <p:ph type="title"/>
          </p:nvPr>
        </p:nvSpPr>
        <p:spPr>
          <a:xfrm>
            <a:off x="463550" y="404813"/>
            <a:ext cx="7872413" cy="1143000"/>
          </a:xfrm>
        </p:spPr>
        <p:txBody>
          <a:bodyPr/>
          <a:lstStyle/>
          <a:p>
            <a:r>
              <a:rPr lang="en-GB" altLang="en-US" b="1">
                <a:ea typeface="Geneva" panose="020B0503030404040204" pitchFamily="34" charset="0"/>
              </a:rPr>
              <a:t>Recommendations</a:t>
            </a:r>
          </a:p>
        </p:txBody>
      </p:sp>
      <p:sp>
        <p:nvSpPr>
          <p:cNvPr id="9219" name="Content Placeholder 2">
            <a:extLst>
              <a:ext uri="{FF2B5EF4-FFF2-40B4-BE49-F238E27FC236}">
                <a16:creationId xmlns:a16="http://schemas.microsoft.com/office/drawing/2014/main" id="{3FFBC713-99DF-A7D7-5D32-6F96A19F56E5}"/>
              </a:ext>
            </a:extLst>
          </p:cNvPr>
          <p:cNvSpPr>
            <a:spLocks noGrp="1" noChangeArrowheads="1"/>
          </p:cNvSpPr>
          <p:nvPr>
            <p:ph idx="1"/>
          </p:nvPr>
        </p:nvSpPr>
        <p:spPr>
          <a:xfrm>
            <a:off x="355600" y="1772816"/>
            <a:ext cx="9575800" cy="4599410"/>
          </a:xfrm>
        </p:spPr>
        <p:txBody>
          <a:bodyPr/>
          <a:lstStyle/>
          <a:p>
            <a:pPr marL="0" indent="0">
              <a:buNone/>
            </a:pPr>
            <a:r>
              <a:rPr lang="en-GB" altLang="en-US" sz="1800" dirty="0">
                <a:ea typeface="Geneva" panose="020B0503030404040204" pitchFamily="34" charset="0"/>
              </a:rPr>
              <a:t>The first step on this journey was the creation of an Independent Advisory Group. Their role was to research connections between the Royal Infirmary of Edinburgh and transatlantic chattel slavery, and suggest an appropriate response. They recommended:</a:t>
            </a:r>
          </a:p>
          <a:p>
            <a:pPr marL="0" indent="0">
              <a:buNone/>
            </a:pPr>
            <a:endParaRPr lang="en-GB" altLang="en-US" sz="1800" dirty="0">
              <a:ea typeface="Geneva" panose="020B0503030404040204" pitchFamily="34" charset="0"/>
            </a:endParaRPr>
          </a:p>
          <a:p>
            <a:pPr marL="0" indent="0">
              <a:buFontTx/>
              <a:buNone/>
            </a:pPr>
            <a:r>
              <a:rPr lang="en-GB" altLang="en-US" sz="1800" b="1" dirty="0">
                <a:solidFill>
                  <a:schemeClr val="bg1"/>
                </a:solidFill>
                <a:ea typeface="Geneva" panose="020B0503030404040204" pitchFamily="34" charset="0"/>
              </a:rPr>
              <a:t>1. Public apology, statement, and official record </a:t>
            </a:r>
            <a:endParaRPr lang="en-GB" altLang="en-US" sz="1800" dirty="0">
              <a:solidFill>
                <a:schemeClr val="bg1"/>
              </a:solidFill>
              <a:ea typeface="Geneva" panose="020B0503030404040204" pitchFamily="34" charset="0"/>
            </a:endParaRPr>
          </a:p>
          <a:p>
            <a:pPr marL="0" indent="0">
              <a:buFontTx/>
              <a:buNone/>
            </a:pPr>
            <a:r>
              <a:rPr lang="en-GB" altLang="en-US" sz="1800" b="1" dirty="0">
                <a:solidFill>
                  <a:schemeClr val="bg1"/>
                </a:solidFill>
                <a:ea typeface="Geneva" panose="020B0503030404040204" pitchFamily="34" charset="0"/>
              </a:rPr>
              <a:t>2. NHS Lothian Implementation Group and Chair </a:t>
            </a:r>
            <a:endParaRPr lang="en-GB" altLang="en-US" sz="1800" dirty="0">
              <a:solidFill>
                <a:schemeClr val="bg1"/>
              </a:solidFill>
              <a:ea typeface="Geneva" panose="020B0503030404040204" pitchFamily="34" charset="0"/>
            </a:endParaRPr>
          </a:p>
          <a:p>
            <a:pPr marL="0" indent="0">
              <a:buFontTx/>
              <a:buNone/>
            </a:pPr>
            <a:r>
              <a:rPr lang="en-GB" altLang="en-US" sz="1800" b="1" dirty="0">
                <a:solidFill>
                  <a:schemeClr val="bg1"/>
                </a:solidFill>
                <a:ea typeface="Geneva" panose="020B0503030404040204" pitchFamily="34" charset="0"/>
              </a:rPr>
              <a:t>3. Tackle racialised inequalities in employment and health </a:t>
            </a:r>
          </a:p>
          <a:p>
            <a:pPr marL="0" indent="0">
              <a:buFontTx/>
              <a:buNone/>
            </a:pPr>
            <a:r>
              <a:rPr lang="en-GB" altLang="en-US" sz="1800" b="1" dirty="0">
                <a:solidFill>
                  <a:schemeClr val="bg1"/>
                </a:solidFill>
                <a:ea typeface="Geneva" panose="020B0503030404040204" pitchFamily="34" charset="0"/>
              </a:rPr>
              <a:t>4. Commission commemorative works and review current arts and culture activities</a:t>
            </a:r>
            <a:endParaRPr lang="en-GB" altLang="en-US" sz="1800" dirty="0">
              <a:solidFill>
                <a:schemeClr val="bg1"/>
              </a:solidFill>
              <a:ea typeface="Geneva" panose="020B0503030404040204" pitchFamily="34" charset="0"/>
            </a:endParaRPr>
          </a:p>
          <a:p>
            <a:pPr marL="0" indent="0">
              <a:buFontTx/>
              <a:buNone/>
            </a:pPr>
            <a:r>
              <a:rPr lang="en-GB" altLang="en-US" sz="1800" b="1" dirty="0">
                <a:solidFill>
                  <a:schemeClr val="bg1"/>
                </a:solidFill>
                <a:ea typeface="Geneva" panose="020B0503030404040204" pitchFamily="34" charset="0"/>
              </a:rPr>
              <a:t>5. Education about our history and legacies of transatlantic slavery </a:t>
            </a:r>
            <a:endParaRPr lang="en-GB" altLang="en-US" sz="1800" dirty="0">
              <a:solidFill>
                <a:schemeClr val="bg1"/>
              </a:solidFill>
              <a:ea typeface="Geneva" panose="020B0503030404040204" pitchFamily="34" charset="0"/>
            </a:endParaRPr>
          </a:p>
          <a:p>
            <a:pPr marL="0" indent="0">
              <a:buFontTx/>
              <a:buNone/>
            </a:pPr>
            <a:r>
              <a:rPr lang="en-GB" altLang="en-US" sz="1800" b="1" dirty="0">
                <a:solidFill>
                  <a:schemeClr val="bg1"/>
                </a:solidFill>
                <a:ea typeface="Geneva" panose="020B0503030404040204" pitchFamily="34" charset="0"/>
              </a:rPr>
              <a:t>6. Partnerships with Jamaica and West African countries </a:t>
            </a:r>
          </a:p>
          <a:p>
            <a:pPr marL="0" indent="0">
              <a:buFontTx/>
              <a:buNone/>
            </a:pPr>
            <a:r>
              <a:rPr lang="en-GB" altLang="en-US" sz="1800" b="1" dirty="0">
                <a:solidFill>
                  <a:schemeClr val="bg1"/>
                </a:solidFill>
                <a:ea typeface="Geneva" panose="020B0503030404040204" pitchFamily="34" charset="0"/>
              </a:rPr>
              <a:t>7. Undertake further research </a:t>
            </a:r>
          </a:p>
          <a:p>
            <a:pPr marL="0" indent="0">
              <a:buFontTx/>
              <a:buNone/>
            </a:pPr>
            <a:endParaRPr lang="en-GB" altLang="en-US" sz="1800" dirty="0">
              <a:ea typeface="Geneva" panose="020B0503030404040204" pitchFamily="34" charset="0"/>
            </a:endParaRPr>
          </a:p>
          <a:p>
            <a:pPr marL="0" indent="0">
              <a:buFontTx/>
              <a:buNone/>
            </a:pPr>
            <a:r>
              <a:rPr lang="en-GB" altLang="en-US" sz="1800" dirty="0">
                <a:ea typeface="Geneva" panose="020B0503030404040204" pitchFamily="34" charset="0"/>
              </a:rPr>
              <a:t>NHS Lothian and NHS Lothian Charity have agreed to implement the recommendations to address the legacy of transatlantic slavery, help remove racism and inequality, and to shape a positive future for everyone.</a:t>
            </a:r>
          </a:p>
          <a:p>
            <a:pPr marL="0" indent="0">
              <a:buFontTx/>
              <a:buNone/>
            </a:pPr>
            <a:endParaRPr lang="en-GB" altLang="en-US" sz="1200" dirty="0">
              <a:ea typeface="Geneva" panose="020B0503030404040204" pitchFamily="34" charset="0"/>
            </a:endParaRPr>
          </a:p>
          <a:p>
            <a:pPr marL="0" indent="0">
              <a:buFontTx/>
              <a:buNone/>
            </a:pPr>
            <a:endParaRPr lang="en-GB" altLang="en-US" sz="1200" dirty="0">
              <a:ea typeface="Geneva" panose="020B0503030404040204" pitchFamily="34" charset="0"/>
            </a:endParaRPr>
          </a:p>
          <a:p>
            <a:pPr marL="0" indent="0">
              <a:buFontTx/>
              <a:buNone/>
            </a:pPr>
            <a:endParaRPr lang="en-GB" altLang="en-US" sz="1400" b="1" dirty="0">
              <a:solidFill>
                <a:schemeClr val="accent1"/>
              </a:solidFill>
              <a:ea typeface="Geneva" panose="020B05030304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9F4C1D8-C5EB-3197-5D73-2F33F374983A}"/>
              </a:ext>
            </a:extLst>
          </p:cNvPr>
          <p:cNvSpPr>
            <a:spLocks noGrp="1" noChangeArrowheads="1"/>
          </p:cNvSpPr>
          <p:nvPr>
            <p:ph type="title"/>
          </p:nvPr>
        </p:nvSpPr>
        <p:spPr>
          <a:xfrm>
            <a:off x="463550" y="333375"/>
            <a:ext cx="8375650" cy="1143000"/>
          </a:xfrm>
        </p:spPr>
        <p:txBody>
          <a:bodyPr/>
          <a:lstStyle/>
          <a:p>
            <a:r>
              <a:rPr lang="en-GB" altLang="en-US" b="1" dirty="0">
                <a:ea typeface="Geneva" panose="020B0503030404040204" pitchFamily="34" charset="0"/>
              </a:rPr>
              <a:t>Implementation Group </a:t>
            </a:r>
          </a:p>
        </p:txBody>
      </p:sp>
      <p:sp>
        <p:nvSpPr>
          <p:cNvPr id="11267" name="Content Placeholder 2">
            <a:extLst>
              <a:ext uri="{FF2B5EF4-FFF2-40B4-BE49-F238E27FC236}">
                <a16:creationId xmlns:a16="http://schemas.microsoft.com/office/drawing/2014/main" id="{8E1D3BF7-9AA7-F68D-C780-BCC74C772379}"/>
              </a:ext>
            </a:extLst>
          </p:cNvPr>
          <p:cNvSpPr>
            <a:spLocks noGrp="1" noChangeArrowheads="1"/>
          </p:cNvSpPr>
          <p:nvPr>
            <p:ph idx="1"/>
          </p:nvPr>
        </p:nvSpPr>
        <p:spPr>
          <a:xfrm>
            <a:off x="679004" y="1844824"/>
            <a:ext cx="9289033" cy="4679801"/>
          </a:xfrm>
        </p:spPr>
        <p:txBody>
          <a:bodyPr/>
          <a:lstStyle/>
          <a:p>
            <a:pPr marL="0" indent="0">
              <a:buFontTx/>
              <a:buNone/>
            </a:pPr>
            <a:r>
              <a:rPr lang="en-GB" altLang="en-US" sz="1800" dirty="0">
                <a:ea typeface="Calibri" panose="020F0502020204030204" pitchFamily="34" charset="0"/>
                <a:cs typeface="Times New Roman" panose="02020603050405020304" pitchFamily="18" charset="0"/>
              </a:rPr>
              <a:t>The Implementation Group will consist of between 15 - 25 members, including the co-chairs. It will be a diverse group of people who work for or use NHS Lothian services.</a:t>
            </a:r>
          </a:p>
          <a:p>
            <a:pPr marL="0" indent="0">
              <a:buFontTx/>
              <a:buNone/>
            </a:pPr>
            <a:endParaRPr lang="en-GB" altLang="en-US" sz="1800" dirty="0">
              <a:ea typeface="Calibri" panose="020F0502020204030204" pitchFamily="34" charset="0"/>
              <a:cs typeface="Times New Roman" panose="02020603050405020304" pitchFamily="18" charset="0"/>
            </a:endParaRPr>
          </a:p>
          <a:p>
            <a:pPr marL="0" indent="0">
              <a:buFontTx/>
              <a:buNone/>
            </a:pPr>
            <a:r>
              <a:rPr lang="en-GB" altLang="en-US" sz="1800" dirty="0">
                <a:ea typeface="Calibri" panose="020F0502020204030204" pitchFamily="34" charset="0"/>
                <a:cs typeface="Times New Roman" panose="02020603050405020304" pitchFamily="18" charset="0"/>
              </a:rPr>
              <a:t>It will be responsible for steering and advising on the delivery of the recommendations, for managing relationships with internal and external stakeholders to build momentum for change and for reporting on progress. </a:t>
            </a:r>
          </a:p>
          <a:p>
            <a:pPr marL="0" indent="0">
              <a:buFontTx/>
              <a:buNone/>
            </a:pPr>
            <a:endParaRPr lang="en-GB" altLang="en-US" sz="1800" dirty="0">
              <a:ea typeface="Calibri" panose="020F0502020204030204" pitchFamily="34" charset="0"/>
              <a:cs typeface="Times New Roman" panose="02020603050405020304" pitchFamily="18" charset="0"/>
            </a:endParaRPr>
          </a:p>
          <a:p>
            <a:pPr marL="0" indent="0">
              <a:buFontTx/>
              <a:buNone/>
            </a:pPr>
            <a:r>
              <a:rPr lang="en-GB" altLang="en-US" sz="1800" dirty="0">
                <a:ea typeface="Calibri" panose="020F0502020204030204" pitchFamily="34" charset="0"/>
                <a:cs typeface="Times New Roman" panose="02020603050405020304" pitchFamily="18" charset="0"/>
              </a:rPr>
              <a:t>It will meet at least six times over a period of two years, with activity required between meetings.</a:t>
            </a:r>
          </a:p>
          <a:p>
            <a:pPr marL="0" indent="0">
              <a:buFontTx/>
              <a:buNone/>
            </a:pPr>
            <a:endParaRPr lang="en-GB" altLang="en-US" sz="1800" dirty="0">
              <a:ea typeface="Calibri" panose="020F0502020204030204" pitchFamily="34" charset="0"/>
              <a:cs typeface="Times New Roman" panose="02020603050405020304" pitchFamily="18" charset="0"/>
            </a:endParaRPr>
          </a:p>
          <a:p>
            <a:pPr marL="0" indent="0">
              <a:buFontTx/>
              <a:buNone/>
            </a:pPr>
            <a:r>
              <a:rPr lang="en-GB" altLang="en-US" sz="1800" dirty="0">
                <a:ea typeface="Calibri" panose="020F0502020204030204" pitchFamily="34" charset="0"/>
                <a:cs typeface="Times New Roman" panose="02020603050405020304" pitchFamily="18" charset="0"/>
              </a:rPr>
              <a:t>Participation is voluntary and if members are not already being paid while taking part (e.g. in a professional capacity or as a member of NHS Lothian staff) they will receive remuneration following the </a:t>
            </a:r>
            <a:r>
              <a:rPr lang="en-GB" altLang="en-US" sz="1800" dirty="0">
                <a:solidFill>
                  <a:schemeClr val="bg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Scottish Government Guidance: paying participant expenses and compensating for time </a:t>
            </a:r>
            <a:r>
              <a:rPr lang="en-GB" altLang="en-US" sz="1800" dirty="0">
                <a:ea typeface="Calibri" panose="020F0502020204030204" pitchFamily="34" charset="0"/>
                <a:cs typeface="Times New Roman" panose="02020603050405020304" pitchFamily="18" charset="0"/>
              </a:rPr>
              <a:t>(2024)</a:t>
            </a:r>
          </a:p>
          <a:p>
            <a:pPr marL="0" indent="0">
              <a:buFontTx/>
              <a:buNone/>
            </a:pPr>
            <a:endParaRPr lang="en-GB" altLang="en-US" sz="1800" dirty="0">
              <a:ea typeface="Calibri" panose="020F0502020204030204" pitchFamily="34" charset="0"/>
              <a:cs typeface="Times New Roman" panose="02020603050405020304" pitchFamily="18" charset="0"/>
            </a:endParaRPr>
          </a:p>
          <a:p>
            <a:pPr marL="0" indent="0">
              <a:buFontTx/>
              <a:buNone/>
            </a:pPr>
            <a:r>
              <a:rPr lang="en-GB" altLang="en-US" sz="1800" dirty="0">
                <a:ea typeface="Calibri" panose="020F0502020204030204" pitchFamily="34" charset="0"/>
                <a:cs typeface="Times New Roman" panose="02020603050405020304" pitchFamily="18" charset="0"/>
              </a:rPr>
              <a:t>NHS Lothian staff will be given protected time within their contracted hours or Time Off In Lieu (TOIL). </a:t>
            </a:r>
          </a:p>
          <a:p>
            <a:pPr marL="0" indent="0">
              <a:buFontTx/>
              <a:buNone/>
            </a:pPr>
            <a:endParaRPr lang="en-GB" altLang="en-US" sz="1600" dirty="0">
              <a:ea typeface="Calibri" panose="020F0502020204030204" pitchFamily="34" charset="0"/>
              <a:cs typeface="Times New Roman" panose="02020603050405020304" pitchFamily="18" charset="0"/>
            </a:endParaRPr>
          </a:p>
          <a:p>
            <a:pPr marL="0" indent="0">
              <a:buFontTx/>
              <a:buNone/>
            </a:pP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GB" altLang="en-US" dirty="0">
              <a:ea typeface="Geneva" panose="020B050303040404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FFFBD4F-84B7-A13F-60DA-04CC8C9618B8}"/>
              </a:ext>
            </a:extLst>
          </p:cNvPr>
          <p:cNvSpPr>
            <a:spLocks noGrp="1" noChangeArrowheads="1"/>
          </p:cNvSpPr>
          <p:nvPr>
            <p:ph type="title"/>
          </p:nvPr>
        </p:nvSpPr>
        <p:spPr>
          <a:xfrm>
            <a:off x="463550" y="333375"/>
            <a:ext cx="8375650" cy="1143000"/>
          </a:xfrm>
        </p:spPr>
        <p:txBody>
          <a:bodyPr/>
          <a:lstStyle/>
          <a:p>
            <a:r>
              <a:rPr lang="en-GB" altLang="en-US" b="1">
                <a:ea typeface="Geneva" panose="020B0503030404040204" pitchFamily="34" charset="0"/>
              </a:rPr>
              <a:t>We are recruiting </a:t>
            </a:r>
          </a:p>
        </p:txBody>
      </p:sp>
      <p:sp>
        <p:nvSpPr>
          <p:cNvPr id="5" name="Content Placeholder 4">
            <a:extLst>
              <a:ext uri="{FF2B5EF4-FFF2-40B4-BE49-F238E27FC236}">
                <a16:creationId xmlns:a16="http://schemas.microsoft.com/office/drawing/2014/main" id="{808128C1-47B9-20BA-9AF4-EA6F4792FC83}"/>
              </a:ext>
            </a:extLst>
          </p:cNvPr>
          <p:cNvSpPr>
            <a:spLocks noGrp="1"/>
          </p:cNvSpPr>
          <p:nvPr>
            <p:ph idx="1"/>
          </p:nvPr>
        </p:nvSpPr>
        <p:spPr>
          <a:xfrm>
            <a:off x="463550" y="2060848"/>
            <a:ext cx="9432925" cy="4213225"/>
          </a:xfrm>
        </p:spPr>
        <p:txBody>
          <a:bodyPr/>
          <a:lstStyle/>
          <a:p>
            <a:pPr marL="0" indent="0">
              <a:buFontTx/>
              <a:buNone/>
              <a:defRPr/>
            </a:pPr>
            <a:r>
              <a:rPr lang="en-GB" sz="2000" dirty="0">
                <a:solidFill>
                  <a:schemeClr val="bg1"/>
                </a:solidFill>
                <a:ea typeface="Calibri" panose="020F0502020204030204" pitchFamily="34" charset="0"/>
                <a:cs typeface="Times New Roman" panose="02020603050405020304" pitchFamily="18" charset="0"/>
              </a:rPr>
              <a:t>We are looking for people with the following qualifications, experience and skills:</a:t>
            </a:r>
          </a:p>
          <a:p>
            <a:pPr marL="0" indent="0">
              <a:buFontTx/>
              <a:buNone/>
              <a:defRPr/>
            </a:pPr>
            <a:endParaRPr lang="en-GB" sz="2000" dirty="0">
              <a:solidFill>
                <a:schemeClr val="bg1"/>
              </a:solidFill>
              <a:ea typeface="Calibri" panose="020F0502020204030204" pitchFamily="34" charset="0"/>
              <a:cs typeface="Times New Roman" panose="02020603050405020304" pitchFamily="18" charset="0"/>
            </a:endParaRPr>
          </a:p>
          <a:p>
            <a:pPr>
              <a:defRPr/>
            </a:pPr>
            <a:r>
              <a:rPr lang="en-GB" sz="2000" dirty="0">
                <a:solidFill>
                  <a:schemeClr val="bg1"/>
                </a:solidFill>
                <a:ea typeface="Calibri" panose="020F0502020204030204" pitchFamily="34" charset="0"/>
                <a:cs typeface="Times New Roman" panose="02020603050405020304" pitchFamily="18" charset="0"/>
              </a:rPr>
              <a:t>Diplomacy</a:t>
            </a:r>
          </a:p>
          <a:p>
            <a:pPr marL="0">
              <a:spcBef>
                <a:spcPts val="0"/>
              </a:spcBef>
              <a:spcAft>
                <a:spcPts val="0"/>
              </a:spcAft>
              <a:defRPr/>
            </a:pPr>
            <a:r>
              <a:rPr lang="en-GB" sz="2000" dirty="0">
                <a:solidFill>
                  <a:schemeClr val="bg1"/>
                </a:solidFill>
              </a:rPr>
              <a:t>Project management</a:t>
            </a:r>
          </a:p>
          <a:p>
            <a:pPr marL="0">
              <a:spcBef>
                <a:spcPts val="0"/>
              </a:spcBef>
              <a:spcAft>
                <a:spcPts val="0"/>
              </a:spcAft>
              <a:defRPr/>
            </a:pPr>
            <a:r>
              <a:rPr lang="en-GB" sz="2000" dirty="0">
                <a:solidFill>
                  <a:schemeClr val="bg1"/>
                </a:solidFill>
              </a:rPr>
              <a:t>Communication</a:t>
            </a:r>
          </a:p>
          <a:p>
            <a:pPr marL="0">
              <a:spcBef>
                <a:spcPts val="0"/>
              </a:spcBef>
              <a:spcAft>
                <a:spcPts val="0"/>
              </a:spcAft>
              <a:defRPr/>
            </a:pPr>
            <a:r>
              <a:rPr lang="en-GB" sz="2000" dirty="0">
                <a:solidFill>
                  <a:schemeClr val="bg1"/>
                </a:solidFill>
              </a:rPr>
              <a:t>Policy development</a:t>
            </a:r>
          </a:p>
          <a:p>
            <a:pPr marL="0">
              <a:spcBef>
                <a:spcPts val="0"/>
              </a:spcBef>
              <a:spcAft>
                <a:spcPts val="0"/>
              </a:spcAft>
              <a:defRPr/>
            </a:pPr>
            <a:r>
              <a:rPr lang="en-GB" sz="2000" dirty="0">
                <a:solidFill>
                  <a:schemeClr val="bg1"/>
                </a:solidFill>
              </a:rPr>
              <a:t>Education</a:t>
            </a:r>
          </a:p>
          <a:p>
            <a:pPr marL="0">
              <a:spcBef>
                <a:spcPts val="0"/>
              </a:spcBef>
              <a:spcAft>
                <a:spcPts val="0"/>
              </a:spcAft>
              <a:defRPr/>
            </a:pPr>
            <a:r>
              <a:rPr lang="en-GB" sz="2000" dirty="0">
                <a:solidFill>
                  <a:schemeClr val="bg1"/>
                </a:solidFill>
              </a:rPr>
              <a:t>Research and analysis</a:t>
            </a:r>
          </a:p>
          <a:p>
            <a:pPr marL="0">
              <a:spcBef>
                <a:spcPts val="0"/>
              </a:spcBef>
              <a:spcAft>
                <a:spcPts val="0"/>
              </a:spcAft>
              <a:defRPr/>
            </a:pPr>
            <a:r>
              <a:rPr lang="en-GB" sz="2000" dirty="0">
                <a:solidFill>
                  <a:schemeClr val="bg1"/>
                </a:solidFill>
              </a:rPr>
              <a:t>Equality and anti-racism work</a:t>
            </a:r>
          </a:p>
          <a:p>
            <a:pPr marL="0">
              <a:spcBef>
                <a:spcPts val="0"/>
              </a:spcBef>
              <a:spcAft>
                <a:spcPts val="0"/>
              </a:spcAft>
              <a:defRPr/>
            </a:pPr>
            <a:r>
              <a:rPr lang="en-GB" sz="2000" dirty="0">
                <a:solidFill>
                  <a:schemeClr val="bg1"/>
                </a:solidFill>
              </a:rPr>
              <a:t>Racialised health and employment inequalities</a:t>
            </a:r>
          </a:p>
          <a:p>
            <a:pPr marL="0">
              <a:spcBef>
                <a:spcPts val="0"/>
              </a:spcBef>
              <a:spcAft>
                <a:spcPts val="0"/>
              </a:spcAft>
              <a:defRPr/>
            </a:pPr>
            <a:r>
              <a:rPr lang="en-GB" sz="2000" dirty="0">
                <a:solidFill>
                  <a:schemeClr val="bg1"/>
                </a:solidFill>
              </a:rPr>
              <a:t>Decolonialised global health / international development</a:t>
            </a:r>
          </a:p>
          <a:p>
            <a:pPr marL="0">
              <a:spcBef>
                <a:spcPts val="0"/>
              </a:spcBef>
              <a:spcAft>
                <a:spcPts val="0"/>
              </a:spcAft>
              <a:defRPr/>
            </a:pPr>
            <a:r>
              <a:rPr lang="en-GB" sz="2000" dirty="0">
                <a:solidFill>
                  <a:schemeClr val="bg1"/>
                </a:solidFill>
              </a:rPr>
              <a:t>Learning and research into transatlantic slavery and its legacies </a:t>
            </a:r>
          </a:p>
          <a:p>
            <a:pPr marL="0">
              <a:spcBef>
                <a:spcPts val="0"/>
              </a:spcBef>
              <a:spcAft>
                <a:spcPts val="0"/>
              </a:spcAft>
              <a:defRPr/>
            </a:pPr>
            <a:endParaRPr lang="en-GB" sz="2000" dirty="0">
              <a:solidFill>
                <a:schemeClr val="bg1"/>
              </a:solidFill>
            </a:endParaRPr>
          </a:p>
          <a:p>
            <a:pPr marL="0" indent="0">
              <a:spcBef>
                <a:spcPts val="0"/>
              </a:spcBef>
              <a:spcAft>
                <a:spcPts val="0"/>
              </a:spcAft>
              <a:buFontTx/>
              <a:buNone/>
              <a:defRPr/>
            </a:pPr>
            <a:r>
              <a:rPr lang="en-GB" sz="2000" dirty="0">
                <a:solidFill>
                  <a:schemeClr val="bg1"/>
                </a:solidFill>
              </a:rPr>
              <a:t>If you think you have something else to offer, please let us know.</a:t>
            </a:r>
          </a:p>
          <a:p>
            <a:pP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146FBE7-FE7C-0859-0798-ECCBBAA8737A}"/>
              </a:ext>
            </a:extLst>
          </p:cNvPr>
          <p:cNvSpPr>
            <a:spLocks noGrp="1" noChangeArrowheads="1"/>
          </p:cNvSpPr>
          <p:nvPr>
            <p:ph type="title"/>
          </p:nvPr>
        </p:nvSpPr>
        <p:spPr>
          <a:xfrm>
            <a:off x="606425" y="533400"/>
            <a:ext cx="7872413" cy="1143000"/>
          </a:xfrm>
        </p:spPr>
        <p:txBody>
          <a:bodyPr/>
          <a:lstStyle/>
          <a:p>
            <a:r>
              <a:rPr lang="en-GB" altLang="en-US" b="1">
                <a:ea typeface="Geneva" panose="020B0503030404040204" pitchFamily="34" charset="0"/>
              </a:rPr>
              <a:t>How to apply </a:t>
            </a:r>
          </a:p>
        </p:txBody>
      </p:sp>
      <p:sp>
        <p:nvSpPr>
          <p:cNvPr id="13315" name="Content Placeholder 2">
            <a:extLst>
              <a:ext uri="{FF2B5EF4-FFF2-40B4-BE49-F238E27FC236}">
                <a16:creationId xmlns:a16="http://schemas.microsoft.com/office/drawing/2014/main" id="{BF096FEA-93CD-F923-3CE6-E03D81ABBF94}"/>
              </a:ext>
            </a:extLst>
          </p:cNvPr>
          <p:cNvSpPr>
            <a:spLocks noGrp="1" noChangeArrowheads="1"/>
          </p:cNvSpPr>
          <p:nvPr>
            <p:ph idx="1"/>
          </p:nvPr>
        </p:nvSpPr>
        <p:spPr>
          <a:xfrm>
            <a:off x="679450" y="1989138"/>
            <a:ext cx="9359900" cy="4535487"/>
          </a:xfrm>
        </p:spPr>
        <p:txBody>
          <a:bodyPr/>
          <a:lstStyle/>
          <a:p>
            <a:pPr marL="0" indent="0">
              <a:buFontTx/>
              <a:buNone/>
            </a:pPr>
            <a:r>
              <a:rPr lang="en-GB" altLang="en-US" sz="1800" dirty="0">
                <a:ea typeface="Geneva" panose="020B0503030404040204" pitchFamily="34" charset="0"/>
              </a:rPr>
              <a:t>Interested in joining the Implementation Group? Please email </a:t>
            </a:r>
            <a:r>
              <a:rPr lang="en-GB" altLang="en-US" sz="1800" b="1" dirty="0" err="1">
                <a:solidFill>
                  <a:schemeClr val="bg1"/>
                </a:solidFill>
                <a:ea typeface="Geneva" panose="020B0503030404040204" pitchFamily="34" charset="0"/>
                <a:hlinkClick r:id="rId2">
                  <a:extLst>
                    <a:ext uri="{A12FA001-AC4F-418D-AE19-62706E023703}">
                      <ahyp:hlinkClr xmlns:ahyp="http://schemas.microsoft.com/office/drawing/2018/hyperlinkcolor" val="tx"/>
                    </a:ext>
                  </a:extLst>
                </a:hlinkClick>
              </a:rPr>
              <a:t>LOTH.equalityandhumanrights@nhs.scot</a:t>
            </a:r>
            <a:r>
              <a:rPr lang="en-GB" altLang="en-US" sz="1800" b="1" dirty="0">
                <a:ea typeface="Geneva" panose="020B0503030404040204" pitchFamily="34" charset="0"/>
              </a:rPr>
              <a:t> </a:t>
            </a:r>
            <a:r>
              <a:rPr lang="en-GB" altLang="en-US" sz="1800" dirty="0">
                <a:ea typeface="Geneva" panose="020B0503030404040204" pitchFamily="34" charset="0"/>
              </a:rPr>
              <a:t>with your full name and email address, and a short message outlining </a:t>
            </a:r>
            <a:r>
              <a:rPr lang="en-GB" altLang="en-US" sz="1800" dirty="0">
                <a:solidFill>
                  <a:schemeClr val="bg1"/>
                </a:solidFill>
                <a:ea typeface="Geneva" panose="020B0503030404040204" pitchFamily="34" charset="0"/>
              </a:rPr>
              <a:t>four things:</a:t>
            </a:r>
          </a:p>
          <a:p>
            <a:pPr marL="0" indent="0">
              <a:buFontTx/>
              <a:buNone/>
            </a:pPr>
            <a:endParaRPr lang="en-GB" altLang="en-US" sz="1800" b="1" dirty="0">
              <a:solidFill>
                <a:schemeClr val="bg1"/>
              </a:solidFill>
              <a:ea typeface="Geneva" panose="020B0503030404040204" pitchFamily="34" charset="0"/>
            </a:endParaRPr>
          </a:p>
          <a:p>
            <a:pPr marL="0" indent="0">
              <a:buFontTx/>
              <a:buNone/>
            </a:pPr>
            <a:r>
              <a:rPr lang="en-GB" altLang="en-US" sz="1800" b="1" dirty="0">
                <a:solidFill>
                  <a:schemeClr val="bg1"/>
                </a:solidFill>
                <a:ea typeface="Geneva" panose="020B0503030404040204" pitchFamily="34" charset="0"/>
              </a:rPr>
              <a:t>1. Whether you live or work in Lothian, or both</a:t>
            </a:r>
          </a:p>
          <a:p>
            <a:pPr marL="0" indent="0">
              <a:buFontTx/>
              <a:buNone/>
            </a:pPr>
            <a:r>
              <a:rPr lang="en-GB" altLang="en-US" sz="1800" b="1" dirty="0">
                <a:solidFill>
                  <a:schemeClr val="bg1"/>
                </a:solidFill>
                <a:ea typeface="Geneva" panose="020B0503030404040204" pitchFamily="34" charset="0"/>
              </a:rPr>
              <a:t>2. Why you would like to be considered</a:t>
            </a:r>
          </a:p>
          <a:p>
            <a:pPr marL="0" indent="0">
              <a:buFontTx/>
              <a:buNone/>
            </a:pPr>
            <a:r>
              <a:rPr lang="en-GB" altLang="en-US" sz="1800" b="1" dirty="0">
                <a:solidFill>
                  <a:schemeClr val="bg1"/>
                </a:solidFill>
                <a:ea typeface="Geneva" panose="020B0503030404040204" pitchFamily="34" charset="0"/>
              </a:rPr>
              <a:t>3. The skills and/or experience you can offer </a:t>
            </a:r>
          </a:p>
          <a:p>
            <a:pPr marL="0" indent="0">
              <a:buFontTx/>
              <a:buNone/>
            </a:pPr>
            <a:r>
              <a:rPr lang="en-GB" altLang="en-US" sz="1800" b="1" dirty="0">
                <a:solidFill>
                  <a:schemeClr val="bg1"/>
                </a:solidFill>
                <a:ea typeface="Geneva" panose="020B0503030404040204" pitchFamily="34" charset="0"/>
              </a:rPr>
              <a:t>4. How you would actively contribute to the Group</a:t>
            </a:r>
          </a:p>
          <a:p>
            <a:pPr marL="0" indent="0">
              <a:buFontTx/>
              <a:buNone/>
            </a:pPr>
            <a:endParaRPr lang="en-GB" altLang="en-US" sz="1800" dirty="0">
              <a:solidFill>
                <a:schemeClr val="bg1"/>
              </a:solidFill>
              <a:ea typeface="Geneva" panose="020B0503030404040204" pitchFamily="34" charset="0"/>
            </a:endParaRPr>
          </a:p>
          <a:p>
            <a:pPr marL="0" indent="0">
              <a:lnSpc>
                <a:spcPct val="120000"/>
              </a:lnSpc>
              <a:buFontTx/>
              <a:buNone/>
            </a:pPr>
            <a:r>
              <a:rPr lang="en-GB" altLang="en-US" sz="1800" dirty="0">
                <a:solidFill>
                  <a:schemeClr val="bg1"/>
                </a:solidFill>
                <a:ea typeface="Geneva" panose="020B0503030404040204" pitchFamily="34" charset="0"/>
              </a:rPr>
              <a:t>The deadline is </a:t>
            </a:r>
            <a:r>
              <a:rPr lang="en-GB" altLang="en-US" sz="1800" b="1" dirty="0">
                <a:solidFill>
                  <a:schemeClr val="bg1"/>
                </a:solidFill>
                <a:ea typeface="Geneva" panose="020B0503030404040204" pitchFamily="34" charset="0"/>
              </a:rPr>
              <a:t>25 September 2025. </a:t>
            </a:r>
          </a:p>
          <a:p>
            <a:pPr marL="0" indent="0">
              <a:lnSpc>
                <a:spcPct val="120000"/>
              </a:lnSpc>
              <a:buFontTx/>
              <a:buNone/>
            </a:pPr>
            <a:r>
              <a:rPr lang="en-GB" altLang="en-US" sz="1800" dirty="0">
                <a:solidFill>
                  <a:schemeClr val="bg1"/>
                </a:solidFill>
                <a:ea typeface="Geneva" panose="020B0503030404040204" pitchFamily="34" charset="0"/>
              </a:rPr>
              <a:t>Applicants may then be invited to an informal discussion with the Co-Chairs (date to be agreed).</a:t>
            </a:r>
          </a:p>
          <a:p>
            <a:pPr marL="0" indent="0">
              <a:lnSpc>
                <a:spcPct val="120000"/>
              </a:lnSpc>
              <a:buFontTx/>
              <a:buNone/>
            </a:pPr>
            <a:r>
              <a:rPr lang="en-GB" altLang="en-US" sz="1800" dirty="0">
                <a:solidFill>
                  <a:schemeClr val="bg1"/>
                </a:solidFill>
                <a:ea typeface="Geneva" panose="020B0503030404040204" pitchFamily="34" charset="0"/>
              </a:rPr>
              <a:t>Appointments will be made </a:t>
            </a:r>
            <a:r>
              <a:rPr lang="en-GB" altLang="en-US" sz="1800">
                <a:solidFill>
                  <a:schemeClr val="bg1"/>
                </a:solidFill>
                <a:ea typeface="Geneva" panose="020B0503030404040204" pitchFamily="34" charset="0"/>
              </a:rPr>
              <a:t>through an open application, based on individual merit and the needs </a:t>
            </a:r>
            <a:r>
              <a:rPr lang="en-GB" altLang="en-US" sz="1800" dirty="0">
                <a:solidFill>
                  <a:schemeClr val="bg1"/>
                </a:solidFill>
                <a:ea typeface="Geneva" panose="020B0503030404040204" pitchFamily="34" charset="0"/>
              </a:rPr>
              <a:t>of the Group. </a:t>
            </a:r>
          </a:p>
          <a:p>
            <a:pPr marL="0" indent="0">
              <a:buFontTx/>
              <a:buNone/>
            </a:pPr>
            <a:endParaRPr lang="en-GB" altLang="en-US" dirty="0">
              <a:ea typeface="Geneva" panose="020B05030304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FB9E9C6-098D-D86E-6AED-A2E5E4499A00}"/>
              </a:ext>
            </a:extLst>
          </p:cNvPr>
          <p:cNvSpPr>
            <a:spLocks noGrp="1" noChangeArrowheads="1"/>
          </p:cNvSpPr>
          <p:nvPr>
            <p:ph type="title"/>
          </p:nvPr>
        </p:nvSpPr>
        <p:spPr>
          <a:xfrm>
            <a:off x="895350" y="1676400"/>
            <a:ext cx="8177213" cy="1143000"/>
          </a:xfrm>
        </p:spPr>
        <p:txBody>
          <a:bodyPr/>
          <a:lstStyle/>
          <a:p>
            <a:r>
              <a:rPr lang="en-GB" altLang="en-US" b="1">
                <a:ea typeface="Geneva" panose="020B0503030404040204" pitchFamily="34" charset="0"/>
              </a:rPr>
              <a:t>Getting in touch </a:t>
            </a:r>
          </a:p>
        </p:txBody>
      </p:sp>
      <p:sp>
        <p:nvSpPr>
          <p:cNvPr id="4099" name="Content Placeholder 2">
            <a:extLst>
              <a:ext uri="{FF2B5EF4-FFF2-40B4-BE49-F238E27FC236}">
                <a16:creationId xmlns:a16="http://schemas.microsoft.com/office/drawing/2014/main" id="{BE815949-2448-FB0E-E7EA-EE94D02D931B}"/>
              </a:ext>
            </a:extLst>
          </p:cNvPr>
          <p:cNvSpPr>
            <a:spLocks noGrp="1" noChangeArrowheads="1"/>
          </p:cNvSpPr>
          <p:nvPr>
            <p:ph idx="1"/>
          </p:nvPr>
        </p:nvSpPr>
        <p:spPr>
          <a:xfrm>
            <a:off x="966788" y="2781300"/>
            <a:ext cx="8105775" cy="3276600"/>
          </a:xfrm>
        </p:spPr>
        <p:txBody>
          <a:bodyPr/>
          <a:lstStyle/>
          <a:p>
            <a:pPr marL="0" indent="0">
              <a:buFontTx/>
              <a:buNone/>
            </a:pPr>
            <a:endParaRPr lang="en-GB" altLang="en-US" dirty="0">
              <a:ea typeface="Geneva" panose="020B0503030404040204" pitchFamily="34" charset="0"/>
            </a:endParaRPr>
          </a:p>
          <a:p>
            <a:pPr marL="0" indent="0">
              <a:buFontTx/>
              <a:buNone/>
            </a:pPr>
            <a:r>
              <a:rPr lang="en-GB" altLang="en-US" dirty="0">
                <a:ea typeface="Geneva" panose="020B0503030404040204" pitchFamily="34" charset="0"/>
              </a:rPr>
              <a:t>If you have any questions, or would like any of this information in a different format, please contact:</a:t>
            </a:r>
            <a:br>
              <a:rPr lang="en-GB" altLang="en-US" dirty="0">
                <a:ea typeface="Geneva" panose="020B0503030404040204" pitchFamily="34" charset="0"/>
              </a:rPr>
            </a:br>
            <a:br>
              <a:rPr lang="en-GB" altLang="en-US" dirty="0">
                <a:ea typeface="Geneva" panose="020B0503030404040204" pitchFamily="34" charset="0"/>
              </a:rPr>
            </a:br>
            <a:r>
              <a:rPr lang="en-GB" altLang="en-US" b="1" dirty="0" err="1">
                <a:solidFill>
                  <a:schemeClr val="bg1"/>
                </a:solidFill>
                <a:ea typeface="Geneva" panose="020B0503030404040204" pitchFamily="34" charset="0"/>
                <a:hlinkClick r:id="rId2">
                  <a:extLst>
                    <a:ext uri="{A12FA001-AC4F-418D-AE19-62706E023703}">
                      <ahyp:hlinkClr xmlns:ahyp="http://schemas.microsoft.com/office/drawing/2018/hyperlinkcolor" val="tx"/>
                    </a:ext>
                  </a:extLst>
                </a:hlinkClick>
              </a:rPr>
              <a:t>loth.equalityandhumanrights@nhs.scot</a:t>
            </a:r>
            <a:r>
              <a:rPr lang="en-GB" altLang="en-US" b="1" dirty="0">
                <a:solidFill>
                  <a:schemeClr val="bg1"/>
                </a:solidFill>
                <a:ea typeface="Geneva" panose="020B050303040404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Office Theme">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TotalTime>
  <Words>777</Words>
  <Application>Microsoft Office PowerPoint</Application>
  <PresentationFormat>35 mm Slides</PresentationFormat>
  <Paragraphs>79</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StoneSansSemibold</vt:lpstr>
      <vt:lpstr>Times</vt:lpstr>
      <vt:lpstr>Office Theme</vt:lpstr>
      <vt:lpstr>NHS Lothian  Transatlantic Slavery Recommendations  Implementation Group </vt:lpstr>
      <vt:lpstr>Contents</vt:lpstr>
      <vt:lpstr>Welcome and introduction </vt:lpstr>
      <vt:lpstr>Background information </vt:lpstr>
      <vt:lpstr>Recommendations</vt:lpstr>
      <vt:lpstr>Implementation Group </vt:lpstr>
      <vt:lpstr>We are recruiting </vt:lpstr>
      <vt:lpstr>How to apply </vt:lpstr>
      <vt:lpstr>Getting in touch </vt:lpstr>
    </vt:vector>
  </TitlesOfParts>
  <Company>Media for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Colin McBeth</dc:creator>
  <cp:lastModifiedBy>Hutchison, Laura</cp:lastModifiedBy>
  <cp:revision>54</cp:revision>
  <dcterms:created xsi:type="dcterms:W3CDTF">2012-10-30T15:03:49Z</dcterms:created>
  <dcterms:modified xsi:type="dcterms:W3CDTF">2025-08-26T12:25:38Z</dcterms:modified>
</cp:coreProperties>
</file>