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10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B104F9D-A5F0-48E8-A8D0-D0576573F94E}" type="datetimeFigureOut">
              <a:rPr lang="en-GB"/>
              <a:pPr>
                <a:defRPr/>
              </a:pPr>
              <a:t>13/07/2022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6A0F4AD-D4C1-4F9C-92B9-A2F6E5938B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BCCC05C-26CF-4C49-9ADC-DF2C0A56E808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DB444-B138-43CF-9984-1FD4C312B5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8D46C-3268-4143-9EEF-54B6429A4B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19065-02C0-46C6-B719-0AA25A3191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E250F-8141-4002-AB69-61AFBDE492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CD520-6FCD-464E-9234-38E8C78244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C6C7D-9EE1-4F2D-A0E8-910E2C9228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3ECA3-7046-4B39-8080-E50D6FCFFE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6C143-8817-4640-88B7-752891B4AE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7F54F-4A08-44A4-A900-3603CD4F8A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CC66A-BF55-4C7F-91B5-F6DD6167DB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0DB09-3A72-4367-B131-06D202D12E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4827197-C271-4E4D-A24C-82283B241E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ntranet.lothian.scot.nhs.uk/Directory/BoardCommittees/AreaDrugTherapeutics/Pages/AreaDrugandTherapeutics.asp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7740352" y="2933700"/>
            <a:ext cx="1332236" cy="783332"/>
          </a:xfrm>
          <a:prstGeom prst="rect">
            <a:avLst/>
          </a:prstGeom>
          <a:solidFill>
            <a:schemeClr val="bg1">
              <a:alpha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altLang="en-US" sz="1000" b="1" dirty="0"/>
              <a:t>Medicines Homecare Governance Group</a:t>
            </a:r>
          </a:p>
          <a:p>
            <a:pPr algn="ctr"/>
            <a:r>
              <a:rPr lang="en-GB" altLang="en-US" sz="900" dirty="0"/>
              <a:t>C = Joanne Webster</a:t>
            </a:r>
          </a:p>
          <a:p>
            <a:pPr algn="ctr"/>
            <a:r>
              <a:rPr lang="en-GB" altLang="en-US" sz="900" dirty="0"/>
              <a:t>PS/A = </a:t>
            </a:r>
            <a:r>
              <a:rPr lang="en-GB" altLang="en-US" sz="900" dirty="0" err="1"/>
              <a:t>Evelina</a:t>
            </a:r>
            <a:r>
              <a:rPr lang="en-GB" altLang="en-US" sz="900" dirty="0"/>
              <a:t> Hill</a:t>
            </a:r>
          </a:p>
          <a:p>
            <a:pPr algn="ctr"/>
            <a:endParaRPr lang="en-GB" altLang="en-US" sz="900" i="1" dirty="0">
              <a:solidFill>
                <a:srgbClr val="FF0000"/>
              </a:solidFill>
            </a:endParaRPr>
          </a:p>
        </p:txBody>
      </p:sp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35273" y="2780928"/>
            <a:ext cx="1728415" cy="792088"/>
          </a:xfrm>
          <a:prstGeom prst="rect">
            <a:avLst/>
          </a:prstGeom>
          <a:solidFill>
            <a:srgbClr val="99CC00">
              <a:alpha val="3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altLang="en-US" sz="1000" b="1" dirty="0"/>
              <a:t>Medicines Utilisation </a:t>
            </a:r>
          </a:p>
          <a:p>
            <a:pPr algn="ctr"/>
            <a:r>
              <a:rPr lang="en-GB" altLang="en-US" sz="1000" b="1" dirty="0"/>
              <a:t>Review Group</a:t>
            </a:r>
          </a:p>
          <a:p>
            <a:pPr algn="ctr"/>
            <a:r>
              <a:rPr lang="en-GB" altLang="en-US" sz="900" dirty="0"/>
              <a:t>C = Dervilla Bray, Pharmacist </a:t>
            </a:r>
            <a:br>
              <a:rPr lang="en-GB" altLang="en-US" sz="900" dirty="0"/>
            </a:br>
            <a:r>
              <a:rPr lang="en-GB" altLang="en-US" sz="900" dirty="0"/>
              <a:t>PS = Lynne Merchant</a:t>
            </a:r>
          </a:p>
          <a:p>
            <a:pPr algn="ctr"/>
            <a:r>
              <a:rPr lang="en-GB" altLang="en-US" sz="900" dirty="0"/>
              <a:t>A = MMT Administrator*</a:t>
            </a:r>
          </a:p>
          <a:p>
            <a:pPr algn="ctr"/>
            <a:endParaRPr lang="en-GB" altLang="en-US" sz="900" dirty="0"/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4355976" y="2780928"/>
            <a:ext cx="1800101" cy="1007740"/>
          </a:xfrm>
          <a:prstGeom prst="rect">
            <a:avLst/>
          </a:prstGeom>
          <a:solidFill>
            <a:srgbClr val="99CC00">
              <a:alpha val="3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altLang="en-US" sz="1000" b="1" dirty="0"/>
              <a:t>East Region Formulary Committee</a:t>
            </a:r>
          </a:p>
          <a:p>
            <a:pPr algn="ctr"/>
            <a:r>
              <a:rPr lang="en-GB" altLang="en-US" sz="900" dirty="0"/>
              <a:t>Lothian co-Chair =</a:t>
            </a:r>
          </a:p>
          <a:p>
            <a:pPr algn="ctr"/>
            <a:r>
              <a:rPr lang="en-GB" altLang="en-US" sz="900" dirty="0"/>
              <a:t>Dr Andrew Watson Psychiatrist (Fife and Borders co-chairs)</a:t>
            </a:r>
          </a:p>
          <a:p>
            <a:pPr algn="ctr"/>
            <a:r>
              <a:rPr lang="en-GB" altLang="en-US" sz="900" dirty="0"/>
              <a:t>PS = Diane Murray</a:t>
            </a:r>
          </a:p>
          <a:p>
            <a:pPr algn="ctr"/>
            <a:r>
              <a:rPr lang="en-GB" altLang="en-US" sz="900" dirty="0"/>
              <a:t>A = MMT Information Officer*</a:t>
            </a:r>
            <a:endParaRPr lang="en-GB" altLang="en-US" sz="1200" dirty="0"/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6300192" y="2781300"/>
            <a:ext cx="1368748" cy="647700"/>
          </a:xfrm>
          <a:prstGeom prst="rect">
            <a:avLst/>
          </a:prstGeom>
          <a:solidFill>
            <a:schemeClr val="folHlink">
              <a:alpha val="39999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altLang="en-US" sz="1000" b="1" dirty="0"/>
              <a:t>Medicines Policies </a:t>
            </a:r>
          </a:p>
          <a:p>
            <a:pPr algn="ctr"/>
            <a:r>
              <a:rPr lang="en-GB" altLang="en-US" sz="1000" b="1" dirty="0"/>
              <a:t>Sub-Committee</a:t>
            </a:r>
          </a:p>
          <a:p>
            <a:pPr algn="ctr"/>
            <a:r>
              <a:rPr lang="en-GB" altLang="en-US" sz="900" dirty="0"/>
              <a:t>C =Jenny Scott </a:t>
            </a:r>
          </a:p>
          <a:p>
            <a:pPr algn="ctr"/>
            <a:r>
              <a:rPr lang="en-GB" altLang="en-US" sz="900" dirty="0"/>
              <a:t>A = Mary Purves</a:t>
            </a:r>
          </a:p>
          <a:p>
            <a:pPr algn="ctr"/>
            <a:endParaRPr lang="en-GB" altLang="en-US" sz="900" i="1" dirty="0">
              <a:solidFill>
                <a:srgbClr val="FF0000"/>
              </a:solidFill>
            </a:endParaRP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395536" y="4089251"/>
            <a:ext cx="1944688" cy="923925"/>
          </a:xfrm>
          <a:prstGeom prst="rect">
            <a:avLst/>
          </a:prstGeom>
          <a:solidFill>
            <a:schemeClr val="accent5">
              <a:alpha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GB" altLang="en-US" sz="1000" b="1" dirty="0"/>
              <a:t>General Practice Prescribing Committee (GPPC)</a:t>
            </a:r>
          </a:p>
          <a:p>
            <a:pPr algn="ctr">
              <a:defRPr/>
            </a:pPr>
            <a:r>
              <a:rPr lang="en-GB" altLang="en-US" sz="900" dirty="0"/>
              <a:t>C = Dr Alison </a:t>
            </a:r>
            <a:r>
              <a:rPr lang="en-GB" altLang="en-US" sz="900" dirty="0" err="1"/>
              <a:t>MacRae</a:t>
            </a:r>
            <a:r>
              <a:rPr lang="en-GB" altLang="en-US" sz="900" dirty="0"/>
              <a:t>, GP</a:t>
            </a:r>
          </a:p>
          <a:p>
            <a:pPr algn="ctr">
              <a:defRPr/>
            </a:pPr>
            <a:r>
              <a:rPr lang="en-GB" altLang="en-US" sz="900" dirty="0"/>
              <a:t>PS Hazel Garven, Pharmacist</a:t>
            </a:r>
          </a:p>
          <a:p>
            <a:pPr algn="ctr">
              <a:defRPr/>
            </a:pPr>
            <a:r>
              <a:rPr lang="en-GB" altLang="en-US" sz="900" dirty="0"/>
              <a:t>A = MMT Administrator*</a:t>
            </a:r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2483768" y="4078139"/>
            <a:ext cx="1944687" cy="935037"/>
          </a:xfrm>
          <a:prstGeom prst="rect">
            <a:avLst/>
          </a:prstGeom>
          <a:solidFill>
            <a:schemeClr val="accent5">
              <a:alpha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GB" altLang="en-US" sz="1000" b="1" dirty="0"/>
              <a:t>REAS Drug &amp; Therapeutics Committee (REAS DTC)</a:t>
            </a:r>
          </a:p>
          <a:p>
            <a:pPr algn="ctr">
              <a:defRPr/>
            </a:pPr>
            <a:r>
              <a:rPr lang="en-GB" altLang="en-US" sz="900" dirty="0"/>
              <a:t>Co-Chair  = Dr Andrew Watson, Psychiatrist and Dr Sharon Smith Psychiatrist</a:t>
            </a:r>
          </a:p>
          <a:p>
            <a:pPr algn="ctr">
              <a:defRPr/>
            </a:pPr>
            <a:r>
              <a:rPr lang="en-GB" altLang="en-US" sz="900" dirty="0"/>
              <a:t>PS &amp; A = Joan Kelly, Pharmacist</a:t>
            </a:r>
          </a:p>
        </p:txBody>
      </p:sp>
      <p:sp>
        <p:nvSpPr>
          <p:cNvPr id="2055" name="Text Box 10"/>
          <p:cNvSpPr txBox="1">
            <a:spLocks noChangeArrowheads="1"/>
          </p:cNvSpPr>
          <p:nvPr/>
        </p:nvSpPr>
        <p:spPr bwMode="auto">
          <a:xfrm>
            <a:off x="4572000" y="4078139"/>
            <a:ext cx="2232025" cy="935037"/>
          </a:xfrm>
          <a:prstGeom prst="rect">
            <a:avLst/>
          </a:prstGeom>
          <a:solidFill>
            <a:schemeClr val="accent5">
              <a:alpha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GB" altLang="en-US" sz="1000" b="1" dirty="0"/>
              <a:t>University Hospitals Division Drug &amp; Therapeutics Committee </a:t>
            </a:r>
          </a:p>
          <a:p>
            <a:pPr algn="ctr">
              <a:defRPr/>
            </a:pPr>
            <a:r>
              <a:rPr lang="en-GB" altLang="en-US" sz="1000" b="1" dirty="0"/>
              <a:t>(UHD DTC)</a:t>
            </a:r>
          </a:p>
          <a:p>
            <a:pPr algn="ctr">
              <a:defRPr/>
            </a:pPr>
            <a:r>
              <a:rPr lang="en-GB" altLang="en-US" sz="900" dirty="0"/>
              <a:t>C = Dr Iain </a:t>
            </a:r>
            <a:r>
              <a:rPr lang="en-GB" altLang="en-US" sz="900" dirty="0" err="1"/>
              <a:t>MacIntyre</a:t>
            </a:r>
            <a:r>
              <a:rPr lang="en-GB" altLang="en-US" sz="900" dirty="0"/>
              <a:t>, Consultant</a:t>
            </a:r>
          </a:p>
          <a:p>
            <a:pPr algn="ctr">
              <a:defRPr/>
            </a:pPr>
            <a:r>
              <a:rPr lang="en-GB" altLang="en-US" sz="900" dirty="0"/>
              <a:t>PS = Tracy Duff, Pharmacist</a:t>
            </a:r>
          </a:p>
          <a:p>
            <a:pPr algn="ctr">
              <a:defRPr/>
            </a:pPr>
            <a:r>
              <a:rPr lang="en-GB" altLang="en-US" sz="900" dirty="0"/>
              <a:t>A = Alexander </a:t>
            </a:r>
            <a:r>
              <a:rPr lang="en-GB" altLang="en-US" sz="900" dirty="0" err="1"/>
              <a:t>Kiker</a:t>
            </a:r>
            <a:endParaRPr lang="en-GB" altLang="en-US" sz="900" dirty="0"/>
          </a:p>
        </p:txBody>
      </p:sp>
      <p:sp>
        <p:nvSpPr>
          <p:cNvPr id="2056" name="Text Box 11"/>
          <p:cNvSpPr txBox="1">
            <a:spLocks noChangeArrowheads="1"/>
          </p:cNvSpPr>
          <p:nvPr/>
        </p:nvSpPr>
        <p:spPr bwMode="auto">
          <a:xfrm>
            <a:off x="2987824" y="5230713"/>
            <a:ext cx="2160587" cy="790575"/>
          </a:xfrm>
          <a:prstGeom prst="rect">
            <a:avLst/>
          </a:prstGeom>
          <a:solidFill>
            <a:schemeClr val="accent5">
              <a:alpha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GB" altLang="en-US" sz="1000" b="1" dirty="0"/>
              <a:t>Paediatric &amp; Neonatal Drug &amp; Therapeutics Committee</a:t>
            </a:r>
          </a:p>
          <a:p>
            <a:pPr algn="ctr">
              <a:defRPr/>
            </a:pPr>
            <a:r>
              <a:rPr lang="en-GB" altLang="en-US" sz="900" dirty="0"/>
              <a:t>C = Dr </a:t>
            </a:r>
            <a:r>
              <a:rPr lang="en-GB" altLang="en-US" sz="900" dirty="0" err="1"/>
              <a:t>Rozi</a:t>
            </a:r>
            <a:r>
              <a:rPr lang="en-GB" altLang="en-US" sz="900" dirty="0"/>
              <a:t> Ardill, Consultant</a:t>
            </a:r>
          </a:p>
          <a:p>
            <a:pPr algn="ctr">
              <a:defRPr/>
            </a:pPr>
            <a:r>
              <a:rPr lang="en-GB" altLang="en-US" sz="900" dirty="0"/>
              <a:t>PS = Karen Burke, Pharmacist</a:t>
            </a:r>
          </a:p>
          <a:p>
            <a:pPr algn="ctr">
              <a:defRPr/>
            </a:pPr>
            <a:r>
              <a:rPr lang="en-GB" altLang="en-US" sz="900" dirty="0"/>
              <a:t>A = Erin Heaney</a:t>
            </a:r>
          </a:p>
        </p:txBody>
      </p:sp>
      <p:sp>
        <p:nvSpPr>
          <p:cNvPr id="2057" name="Text Box 12"/>
          <p:cNvSpPr txBox="1">
            <a:spLocks noChangeArrowheads="1"/>
          </p:cNvSpPr>
          <p:nvPr/>
        </p:nvSpPr>
        <p:spPr bwMode="auto">
          <a:xfrm>
            <a:off x="5651500" y="5228555"/>
            <a:ext cx="2735263" cy="720725"/>
          </a:xfrm>
          <a:prstGeom prst="rect">
            <a:avLst/>
          </a:prstGeom>
          <a:solidFill>
            <a:schemeClr val="accent5">
              <a:alpha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GB" altLang="en-US" sz="1000" b="1" dirty="0"/>
              <a:t>Cancer Therapeutics Advisory Committee (CTAC)</a:t>
            </a:r>
          </a:p>
          <a:p>
            <a:pPr algn="ctr">
              <a:defRPr/>
            </a:pPr>
            <a:r>
              <a:rPr lang="en-GB" altLang="en-US" sz="900" dirty="0"/>
              <a:t>C = Dr Sally Clive, Consultant</a:t>
            </a:r>
          </a:p>
          <a:p>
            <a:pPr algn="ctr">
              <a:defRPr/>
            </a:pPr>
            <a:r>
              <a:rPr lang="en-GB" altLang="en-US" sz="900" dirty="0"/>
              <a:t>PS &amp; A = Jennifer Morrison, Pharmacist</a:t>
            </a:r>
          </a:p>
        </p:txBody>
      </p:sp>
      <p:sp>
        <p:nvSpPr>
          <p:cNvPr id="2058" name="Line 15"/>
          <p:cNvSpPr>
            <a:spLocks noChangeShapeType="1"/>
          </p:cNvSpPr>
          <p:nvPr/>
        </p:nvSpPr>
        <p:spPr bwMode="auto">
          <a:xfrm>
            <a:off x="1257300" y="2506663"/>
            <a:ext cx="1588" cy="258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60" name="Line 20"/>
          <p:cNvSpPr>
            <a:spLocks noChangeShapeType="1"/>
          </p:cNvSpPr>
          <p:nvPr/>
        </p:nvSpPr>
        <p:spPr bwMode="auto">
          <a:xfrm>
            <a:off x="2411760" y="2492896"/>
            <a:ext cx="0" cy="7920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61" name="Line 21"/>
          <p:cNvSpPr>
            <a:spLocks noChangeShapeType="1"/>
          </p:cNvSpPr>
          <p:nvPr/>
        </p:nvSpPr>
        <p:spPr bwMode="auto">
          <a:xfrm>
            <a:off x="1619672" y="3933056"/>
            <a:ext cx="331269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62" name="Line 22"/>
          <p:cNvSpPr>
            <a:spLocks noChangeShapeType="1"/>
          </p:cNvSpPr>
          <p:nvPr/>
        </p:nvSpPr>
        <p:spPr bwMode="auto">
          <a:xfrm>
            <a:off x="1619672" y="3933056"/>
            <a:ext cx="0" cy="14401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63" name="Line 23"/>
          <p:cNvSpPr>
            <a:spLocks noChangeShapeType="1"/>
          </p:cNvSpPr>
          <p:nvPr/>
        </p:nvSpPr>
        <p:spPr bwMode="auto">
          <a:xfrm flipH="1">
            <a:off x="4932039" y="3933180"/>
            <a:ext cx="322" cy="14389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64" name="Line 24"/>
          <p:cNvSpPr>
            <a:spLocks noChangeShapeType="1"/>
          </p:cNvSpPr>
          <p:nvPr/>
        </p:nvSpPr>
        <p:spPr bwMode="auto">
          <a:xfrm>
            <a:off x="4932363" y="5013300"/>
            <a:ext cx="0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65" name="Text Box 28"/>
          <p:cNvSpPr txBox="1">
            <a:spLocks noChangeArrowheads="1"/>
          </p:cNvSpPr>
          <p:nvPr/>
        </p:nvSpPr>
        <p:spPr bwMode="auto">
          <a:xfrm>
            <a:off x="3838575" y="404813"/>
            <a:ext cx="1479550" cy="2809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GB" altLang="en-US" sz="1200" b="1"/>
              <a:t>NHS Lothian Board</a:t>
            </a:r>
            <a:endParaRPr lang="en-GB" altLang="en-US" b="1"/>
          </a:p>
        </p:txBody>
      </p:sp>
      <p:sp>
        <p:nvSpPr>
          <p:cNvPr id="2066" name="Text Box 29"/>
          <p:cNvSpPr txBox="1">
            <a:spLocks noChangeArrowheads="1"/>
          </p:cNvSpPr>
          <p:nvPr/>
        </p:nvSpPr>
        <p:spPr bwMode="auto">
          <a:xfrm>
            <a:off x="2212975" y="981075"/>
            <a:ext cx="4879975" cy="4302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GB" altLang="en-US" sz="1200" b="1" dirty="0"/>
              <a:t>Healthcare Governance Committee</a:t>
            </a:r>
          </a:p>
          <a:p>
            <a:pPr algn="ctr"/>
            <a:r>
              <a:rPr lang="en-GB" altLang="en-US" sz="900" dirty="0"/>
              <a:t>C = </a:t>
            </a:r>
            <a:r>
              <a:rPr lang="en-GB" altLang="en-US" sz="900"/>
              <a:t>Fiona Ireland, </a:t>
            </a:r>
            <a:r>
              <a:rPr lang="en-GB" altLang="en-US" sz="900" dirty="0"/>
              <a:t>Non-Executive Board Member; A = Bryony Pillath</a:t>
            </a:r>
            <a:r>
              <a:rPr lang="en-GB" altLang="en-US" sz="1200" dirty="0"/>
              <a:t> </a:t>
            </a:r>
            <a:endParaRPr lang="en-GB" altLang="en-US" dirty="0"/>
          </a:p>
        </p:txBody>
      </p:sp>
      <p:sp>
        <p:nvSpPr>
          <p:cNvPr id="2067" name="Text Box 30"/>
          <p:cNvSpPr txBox="1">
            <a:spLocks noChangeArrowheads="1"/>
          </p:cNvSpPr>
          <p:nvPr/>
        </p:nvSpPr>
        <p:spPr bwMode="auto">
          <a:xfrm>
            <a:off x="467545" y="1628775"/>
            <a:ext cx="8496944" cy="720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/>
          <a:lstStyle/>
          <a:p>
            <a:pPr algn="ctr"/>
            <a:r>
              <a:rPr lang="en-GB" altLang="en-US" sz="1200" b="1" dirty="0"/>
              <a:t>Area Drug and Therapeutics Committee</a:t>
            </a:r>
          </a:p>
          <a:p>
            <a:pPr algn="ctr"/>
            <a:r>
              <a:rPr lang="en-GB" sz="900" dirty="0">
                <a:hlinkClick r:id="rId3"/>
              </a:rPr>
              <a:t>http://intranet.lothian.scot.nhs.uk/Directory/BoardCommittees/AreaDrugTherapeutics/Pages/AreaDrugandTherapeutics.aspx</a:t>
            </a:r>
            <a:r>
              <a:rPr lang="en-GB" altLang="en-US" sz="900" dirty="0">
                <a:hlinkClick r:id="rId3"/>
              </a:rPr>
              <a:t>x</a:t>
            </a:r>
            <a:endParaRPr lang="en-GB" altLang="en-US" sz="900" dirty="0"/>
          </a:p>
          <a:p>
            <a:pPr algn="ctr"/>
            <a:r>
              <a:rPr lang="en-GB" altLang="en-US" sz="900" dirty="0"/>
              <a:t>C = Dr Emma Morrison, Consultant Physician; VC = Scott Garden, Director of Pharmacy; </a:t>
            </a:r>
          </a:p>
          <a:p>
            <a:pPr algn="ctr"/>
            <a:r>
              <a:rPr lang="en-GB" altLang="en-US" sz="900" dirty="0"/>
              <a:t>PS = Lesley Macher, Pharmacist;  A = Bryony </a:t>
            </a:r>
            <a:r>
              <a:rPr lang="en-GB" altLang="en-US" sz="900" dirty="0" err="1"/>
              <a:t>Pillath</a:t>
            </a:r>
            <a:endParaRPr lang="en-GB" altLang="en-US" sz="900" dirty="0"/>
          </a:p>
          <a:p>
            <a:pPr algn="ctr"/>
            <a:endParaRPr lang="en-GB" altLang="en-US" sz="1200" dirty="0"/>
          </a:p>
        </p:txBody>
      </p:sp>
      <p:sp>
        <p:nvSpPr>
          <p:cNvPr id="2068" name="Line 32"/>
          <p:cNvSpPr>
            <a:spLocks noChangeShapeType="1"/>
          </p:cNvSpPr>
          <p:nvPr/>
        </p:nvSpPr>
        <p:spPr bwMode="auto">
          <a:xfrm>
            <a:off x="4427538" y="2349500"/>
            <a:ext cx="0" cy="142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2069" name="Picture 48" descr="LO_2c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01013" y="188913"/>
            <a:ext cx="792162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0" name="Text Box 50"/>
          <p:cNvSpPr txBox="1">
            <a:spLocks noChangeArrowheads="1"/>
          </p:cNvSpPr>
          <p:nvPr/>
        </p:nvSpPr>
        <p:spPr bwMode="auto">
          <a:xfrm>
            <a:off x="179388" y="188913"/>
            <a:ext cx="3457575" cy="4619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altLang="en-US" sz="1200" b="1" dirty="0"/>
              <a:t>Medicines Governance Committee Structure</a:t>
            </a:r>
          </a:p>
          <a:p>
            <a:pPr algn="ctr">
              <a:defRPr/>
            </a:pPr>
            <a:r>
              <a:rPr lang="en-GB" altLang="en-US" sz="1200" b="1" dirty="0"/>
              <a:t>May 2022</a:t>
            </a:r>
          </a:p>
        </p:txBody>
      </p:sp>
      <p:sp>
        <p:nvSpPr>
          <p:cNvPr id="2071" name="Text Box 51"/>
          <p:cNvSpPr txBox="1">
            <a:spLocks noChangeArrowheads="1"/>
          </p:cNvSpPr>
          <p:nvPr/>
        </p:nvSpPr>
        <p:spPr bwMode="auto">
          <a:xfrm>
            <a:off x="179512" y="5205189"/>
            <a:ext cx="2376488" cy="600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altLang="en-US" sz="1000" b="1" dirty="0"/>
              <a:t>HSCP Prescribing Forum</a:t>
            </a:r>
          </a:p>
          <a:p>
            <a:pPr algn="ctr"/>
            <a:r>
              <a:rPr lang="en-GB" altLang="en-US" sz="900" dirty="0"/>
              <a:t>C = David White, Edinburgh HSCP</a:t>
            </a:r>
          </a:p>
          <a:p>
            <a:pPr algn="ctr"/>
            <a:r>
              <a:rPr lang="en-GB" altLang="en-US" sz="900" dirty="0"/>
              <a:t>PS &amp; A = Chris Miller, Pharmacist</a:t>
            </a:r>
          </a:p>
          <a:p>
            <a:pPr algn="ctr"/>
            <a:endParaRPr lang="en-GB" altLang="en-US" sz="900" dirty="0"/>
          </a:p>
        </p:txBody>
      </p:sp>
      <p:sp>
        <p:nvSpPr>
          <p:cNvPr id="2072" name="Text Box 52"/>
          <p:cNvSpPr txBox="1">
            <a:spLocks noChangeArrowheads="1"/>
          </p:cNvSpPr>
          <p:nvPr/>
        </p:nvSpPr>
        <p:spPr bwMode="auto">
          <a:xfrm>
            <a:off x="1907705" y="3284215"/>
            <a:ext cx="936103" cy="504825"/>
          </a:xfrm>
          <a:prstGeom prst="rect">
            <a:avLst/>
          </a:prstGeom>
          <a:solidFill>
            <a:schemeClr val="folHlink">
              <a:alpha val="39999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altLang="en-US" sz="1000" b="1" dirty="0"/>
              <a:t>Prescribing </a:t>
            </a:r>
          </a:p>
          <a:p>
            <a:pPr algn="ctr"/>
            <a:r>
              <a:rPr lang="en-GB" altLang="en-US" sz="1000" b="1" dirty="0"/>
              <a:t>Subgroups</a:t>
            </a:r>
          </a:p>
        </p:txBody>
      </p:sp>
      <p:sp>
        <p:nvSpPr>
          <p:cNvPr id="2073" name="Line 53"/>
          <p:cNvSpPr>
            <a:spLocks noChangeShapeType="1"/>
          </p:cNvSpPr>
          <p:nvPr/>
        </p:nvSpPr>
        <p:spPr bwMode="auto">
          <a:xfrm>
            <a:off x="107504" y="3573016"/>
            <a:ext cx="695" cy="2376264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74" name="Line 54"/>
          <p:cNvSpPr>
            <a:spLocks noChangeShapeType="1"/>
          </p:cNvSpPr>
          <p:nvPr/>
        </p:nvSpPr>
        <p:spPr bwMode="auto">
          <a:xfrm>
            <a:off x="1258888" y="2492374"/>
            <a:ext cx="6265440" cy="5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75" name="Line 55"/>
          <p:cNvSpPr>
            <a:spLocks noChangeShapeType="1"/>
          </p:cNvSpPr>
          <p:nvPr/>
        </p:nvSpPr>
        <p:spPr bwMode="auto">
          <a:xfrm>
            <a:off x="6300788" y="5011712"/>
            <a:ext cx="0" cy="2174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76" name="Text Box 56"/>
          <p:cNvSpPr txBox="1">
            <a:spLocks noChangeArrowheads="1"/>
          </p:cNvSpPr>
          <p:nvPr/>
        </p:nvSpPr>
        <p:spPr bwMode="auto">
          <a:xfrm>
            <a:off x="6876256" y="3792538"/>
            <a:ext cx="1512168" cy="932606"/>
          </a:xfrm>
          <a:prstGeom prst="rect">
            <a:avLst/>
          </a:prstGeom>
          <a:solidFill>
            <a:srgbClr val="FFFF99">
              <a:alpha val="3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altLang="en-US" sz="1000" b="1" dirty="0"/>
              <a:t>Patient Group Direction (PGD) Committee</a:t>
            </a:r>
          </a:p>
          <a:p>
            <a:pPr algn="ctr"/>
            <a:r>
              <a:rPr lang="en-GB" altLang="en-US" sz="900" dirty="0"/>
              <a:t>C = Garry Todd, Pharmacist</a:t>
            </a:r>
          </a:p>
          <a:p>
            <a:pPr algn="ctr"/>
            <a:r>
              <a:rPr lang="en-GB" altLang="en-US" sz="900" dirty="0"/>
              <a:t>A = Veronica Phillips</a:t>
            </a:r>
          </a:p>
        </p:txBody>
      </p:sp>
      <p:sp>
        <p:nvSpPr>
          <p:cNvPr id="2077" name="Text Box 58"/>
          <p:cNvSpPr txBox="1">
            <a:spLocks noChangeArrowheads="1"/>
          </p:cNvSpPr>
          <p:nvPr/>
        </p:nvSpPr>
        <p:spPr bwMode="auto">
          <a:xfrm>
            <a:off x="3923928" y="6304002"/>
            <a:ext cx="50412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altLang="en-US" sz="1000" dirty="0"/>
              <a:t>C = Chair; VC =Vice Chair; PS = Professional Secretary; A = Administrative Support</a:t>
            </a:r>
          </a:p>
          <a:p>
            <a:r>
              <a:rPr lang="en-GB" altLang="en-US" sz="1000" dirty="0"/>
              <a:t>*</a:t>
            </a:r>
            <a:r>
              <a:rPr lang="en-GB" altLang="en-US" sz="1000" dirty="0" err="1"/>
              <a:t>prescribing@nhslothian.scot.nhs.uk</a:t>
            </a:r>
            <a:endParaRPr lang="en-GB" altLang="en-US" sz="1000" dirty="0"/>
          </a:p>
        </p:txBody>
      </p:sp>
      <p:sp>
        <p:nvSpPr>
          <p:cNvPr id="2078" name="Line 60"/>
          <p:cNvSpPr>
            <a:spLocks noChangeShapeType="1"/>
          </p:cNvSpPr>
          <p:nvPr/>
        </p:nvSpPr>
        <p:spPr bwMode="auto">
          <a:xfrm>
            <a:off x="4427538" y="14128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79" name="Line 62"/>
          <p:cNvSpPr>
            <a:spLocks noChangeShapeType="1"/>
          </p:cNvSpPr>
          <p:nvPr/>
        </p:nvSpPr>
        <p:spPr bwMode="auto">
          <a:xfrm flipV="1">
            <a:off x="4427538" y="69215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80" name="Line 63"/>
          <p:cNvSpPr>
            <a:spLocks noChangeShapeType="1"/>
          </p:cNvSpPr>
          <p:nvPr/>
        </p:nvSpPr>
        <p:spPr bwMode="auto">
          <a:xfrm>
            <a:off x="7596336" y="3429000"/>
            <a:ext cx="0" cy="3600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81" name="Line 64"/>
          <p:cNvSpPr>
            <a:spLocks noChangeShapeType="1"/>
          </p:cNvSpPr>
          <p:nvPr/>
        </p:nvSpPr>
        <p:spPr bwMode="auto">
          <a:xfrm flipV="1">
            <a:off x="7524328" y="2492896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82" name="Line 66"/>
          <p:cNvSpPr>
            <a:spLocks noChangeShapeType="1"/>
          </p:cNvSpPr>
          <p:nvPr/>
        </p:nvSpPr>
        <p:spPr bwMode="auto">
          <a:xfrm flipH="1" flipV="1">
            <a:off x="2771800" y="3933056"/>
            <a:ext cx="0" cy="1440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083" name="Text Box 51"/>
          <p:cNvSpPr txBox="1">
            <a:spLocks noChangeArrowheads="1"/>
          </p:cNvSpPr>
          <p:nvPr/>
        </p:nvSpPr>
        <p:spPr bwMode="auto">
          <a:xfrm>
            <a:off x="35496" y="5949206"/>
            <a:ext cx="2376487" cy="792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altLang="en-US" sz="1000" b="1" dirty="0"/>
              <a:t>Acute Prescribing Forum</a:t>
            </a:r>
          </a:p>
          <a:p>
            <a:pPr algn="ctr"/>
            <a:r>
              <a:rPr lang="en-GB" altLang="en-US" sz="900" dirty="0"/>
              <a:t>Co-Chairs =  Melinda Cuthbert, Associate Director of Pharmacy  and Dr Caroline Whitworth Medical Director, Acute Services</a:t>
            </a:r>
          </a:p>
          <a:p>
            <a:pPr algn="ctr"/>
            <a:r>
              <a:rPr lang="en-GB" altLang="en-US" sz="900" dirty="0"/>
              <a:t>A = </a:t>
            </a:r>
            <a:r>
              <a:rPr lang="en-GB" altLang="en-US" sz="900"/>
              <a:t>Gary Ormerod</a:t>
            </a:r>
            <a:endParaRPr lang="en-GB" altLang="en-US" sz="900" dirty="0"/>
          </a:p>
          <a:p>
            <a:pPr algn="ctr"/>
            <a:endParaRPr lang="en-GB" altLang="en-US" sz="900" dirty="0"/>
          </a:p>
        </p:txBody>
      </p:sp>
      <p:sp>
        <p:nvSpPr>
          <p:cNvPr id="2084" name="Line 53"/>
          <p:cNvSpPr>
            <a:spLocks noChangeShapeType="1"/>
          </p:cNvSpPr>
          <p:nvPr/>
        </p:nvSpPr>
        <p:spPr bwMode="auto">
          <a:xfrm>
            <a:off x="323526" y="3573016"/>
            <a:ext cx="2" cy="1656184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2987824" y="2780928"/>
            <a:ext cx="1224136" cy="1080120"/>
          </a:xfrm>
          <a:prstGeom prst="rect">
            <a:avLst/>
          </a:prstGeom>
          <a:solidFill>
            <a:schemeClr val="folHlink">
              <a:alpha val="39999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altLang="en-US" sz="1000" b="1" dirty="0"/>
              <a:t>Antimicrobial Management Committee </a:t>
            </a:r>
          </a:p>
          <a:p>
            <a:pPr algn="ctr"/>
            <a:r>
              <a:rPr lang="en-GB" altLang="en-US" sz="900" dirty="0"/>
              <a:t>C = Simon Dewar, Consultant, PS= Alison Cockburn, Pharmacist</a:t>
            </a:r>
          </a:p>
          <a:p>
            <a:pPr algn="ctr"/>
            <a:endParaRPr lang="en-GB" altLang="en-US" sz="900" i="1" dirty="0">
              <a:solidFill>
                <a:srgbClr val="FF0000"/>
              </a:solidFill>
            </a:endParaRPr>
          </a:p>
        </p:txBody>
      </p:sp>
      <p:sp>
        <p:nvSpPr>
          <p:cNvPr id="38" name="Line 64"/>
          <p:cNvSpPr>
            <a:spLocks noChangeShapeType="1"/>
          </p:cNvSpPr>
          <p:nvPr/>
        </p:nvSpPr>
        <p:spPr bwMode="auto">
          <a:xfrm flipV="1">
            <a:off x="4644008" y="2492896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3" name="Line 53"/>
          <p:cNvSpPr>
            <a:spLocks noChangeShapeType="1"/>
          </p:cNvSpPr>
          <p:nvPr/>
        </p:nvSpPr>
        <p:spPr bwMode="auto">
          <a:xfrm flipH="1">
            <a:off x="8820471" y="2348880"/>
            <a:ext cx="769" cy="576064"/>
          </a:xfrm>
          <a:prstGeom prst="line">
            <a:avLst/>
          </a:prstGeom>
          <a:noFill/>
          <a:ln w="9525">
            <a:solidFill>
              <a:srgbClr val="000000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4" name="Line 66"/>
          <p:cNvSpPr>
            <a:spLocks noChangeShapeType="1"/>
          </p:cNvSpPr>
          <p:nvPr/>
        </p:nvSpPr>
        <p:spPr bwMode="auto">
          <a:xfrm flipH="1" flipV="1">
            <a:off x="2483768" y="3789040"/>
            <a:ext cx="0" cy="1440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BB2A3019C9F347B0A7D283D3FE3901" ma:contentTypeVersion="2" ma:contentTypeDescription="Create a new document." ma:contentTypeScope="" ma:versionID="f9ee2c52349bd7473e67d35d7f9e320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8f06b2ce8654964c50a4ee1cd0c014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C421CD-859D-4E9C-A8E5-A0E14A0765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E8048A7-71C4-43D8-B78A-535D08FCA514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sharepoint/v3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F7948B2-2CEC-450D-B6B0-85EBCCA0238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388</Words>
  <Application>Microsoft Office PowerPoint</Application>
  <PresentationFormat>On-screen Show (4:3)</PresentationFormat>
  <Paragraphs>60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Company>Medicines Management Team NHS Lothian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Medicines Governance Committee Structure May 2022</dc:title>
  <dc:creator>A Gilchrist</dc:creator>
  <cp:lastModifiedBy>Pillath, Bryony</cp:lastModifiedBy>
  <cp:revision>75</cp:revision>
  <dcterms:created xsi:type="dcterms:W3CDTF">2008-11-20T15:39:50Z</dcterms:created>
  <dcterms:modified xsi:type="dcterms:W3CDTF">2022-07-13T12:22:50Z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0x0101009ABB2A3019C9F347B0A7D283D3FE3901</vt:lpwstr>
  </property>
</Properties>
</file>